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7" r:id="rId2"/>
    <p:sldId id="270" r:id="rId3"/>
    <p:sldId id="266" r:id="rId4"/>
    <p:sldId id="268" r:id="rId5"/>
    <p:sldId id="269" r:id="rId6"/>
    <p:sldId id="265" r:id="rId7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10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C48306-B7CA-4F8A-8C78-30180885EC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1444F6-B866-40B8-98DC-AB03F62DA7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90537-3E58-4815-B8F7-A6A91F9C9072}" type="datetimeFigureOut">
              <a:rPr lang="en-GB" smtClean="0"/>
              <a:t>18/09/2022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193317-5B0A-47F5-A6B2-C0B0F171B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E2FD3-F5B9-4928-A1CA-19F3BDEA6B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4CD60-5B87-4FE7-B85A-4AB7C995D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5542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5CA2E-9B32-41CC-8E09-B3687C1B565A}" type="datetimeFigureOut">
              <a:rPr lang="en-GB" smtClean="0"/>
              <a:t>18/09/2022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0F373-F324-485C-8B7D-1F94F90EC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9690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8CF16-EF90-4248-BECD-908CDF03A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797" y="115888"/>
            <a:ext cx="9348788" cy="144145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 anchor="b">
            <a:normAutofit/>
          </a:bodyPr>
          <a:lstStyle>
            <a:lvl1pPr algn="l">
              <a:defRPr sz="32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501AB-21B9-4BDC-9E02-77D2530E7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797" y="1665288"/>
            <a:ext cx="9348788" cy="5054917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62457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64B70-BEF6-45D5-A086-3599E5E2673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B425A-48BC-464B-A80F-561E4B063D9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152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D74EF-464F-470E-A868-D3CD837BC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638" y="136526"/>
            <a:ext cx="9353947" cy="1265555"/>
          </a:xfrm>
          <a:solidFill>
            <a:schemeClr val="accent3"/>
          </a:solidFill>
          <a:ln>
            <a:solidFill>
              <a:schemeClr val="tx1"/>
            </a:solidFill>
          </a:ln>
        </p:spPr>
        <p:txBody>
          <a:bodyPr/>
          <a:lstStyle>
            <a:lvl1pPr marL="278606" indent="-278606">
              <a:buSzPct val="200000"/>
              <a:buFontTx/>
              <a:buBlip>
                <a:blip r:embed="rId2"/>
              </a:buBlip>
              <a:defRPr sz="1950">
                <a:solidFill>
                  <a:schemeClr val="tx1"/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273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1B3DD-1EFE-4210-B3E3-E7260846F5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chemeClr val="accent4"/>
          </a:solidFill>
          <a:ln>
            <a:solidFill>
              <a:schemeClr val="tx1"/>
            </a:solidFill>
          </a:ln>
        </p:spPr>
        <p:txBody>
          <a:bodyPr/>
          <a:lstStyle>
            <a:lvl1pPr marL="464344" indent="-464344" algn="l">
              <a:buSzPct val="300000"/>
              <a:buFontTx/>
              <a:buBlip>
                <a:blip r:embed="rId2"/>
              </a:buBlip>
              <a:defRPr/>
            </a:lvl1pPr>
          </a:lstStyle>
          <a:p>
            <a:r>
              <a:rPr lang="en-US" dirty="0"/>
              <a:t>	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4578B2-5FBB-4265-B20E-C278A11CD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B31B-E9E2-4B9F-852B-9EE764C8E13E}" type="datetime4">
              <a:rPr lang="en-GB" smtClean="0"/>
              <a:t>18 September 2022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219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ome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8BC2C-B9CE-4201-8CFE-6A62107FD4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032" y="129541"/>
            <a:ext cx="9373553" cy="1165860"/>
          </a:xfrm>
          <a:solidFill>
            <a:schemeClr val="accent5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Homework – on Class Charts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762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3A084-0881-448B-BF18-80E9AF44CE8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05984-FFA2-4336-8976-CDBE2963A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2415" y="1641474"/>
            <a:ext cx="4631055" cy="5078730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A70417-6011-4C9D-AD09-2B8BC349C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2" y="1641474"/>
            <a:ext cx="4618673" cy="5078730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73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1CA26E-7D99-4E02-954D-F0930061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B31B-E9E2-4B9F-852B-9EE764C8E13E}" type="datetime4">
              <a:rPr lang="en-GB" smtClean="0"/>
              <a:t>18 September 2022</a:t>
            </a:fld>
            <a:endParaRPr lang="en-GB" dirty="0"/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6B4AB21-F260-4E15-8951-B451B2AD9A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8250" y="0"/>
            <a:ext cx="742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79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ABDD2-7AD3-4F2B-BC16-26BD61C50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15" y="136525"/>
            <a:ext cx="3504248" cy="16002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377BA4-194C-4AE4-B53D-88BE0C021B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01778" y="136526"/>
            <a:ext cx="5731807" cy="6583679"/>
          </a:xfrm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BCFDA-D124-4A7E-8C2E-E2ECB6C73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2415" y="1889760"/>
            <a:ext cx="3504248" cy="4831715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25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895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23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51781-5FDE-4D5A-B518-68972E391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46" y="136526"/>
            <a:ext cx="9324538" cy="15541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84E7A-3664-4052-B940-9EA121422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415" y="1813560"/>
            <a:ext cx="4600615" cy="691515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25296-A58F-4087-B326-FD6DA64C4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0474" y="2627945"/>
            <a:ext cx="4582556" cy="4093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28A657-290C-4F0D-8F32-E6DF9B891A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2" y="1813559"/>
            <a:ext cx="4600614" cy="691516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11638-91E7-4074-ADD1-7A473074C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2" y="2626673"/>
            <a:ext cx="4600615" cy="40935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08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D88CA-7521-4411-B1F8-5710A68CD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05" y="136525"/>
            <a:ext cx="3194943" cy="16002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12F0F-250C-4142-BA5B-3663FAF8E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7953" y="151133"/>
            <a:ext cx="5855632" cy="6569071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610F5-DD0D-483D-BC5D-67C4957DD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2415" y="1859281"/>
            <a:ext cx="3231833" cy="4862195"/>
          </a:xfrm>
          <a:solidFill>
            <a:schemeClr val="accent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625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10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D7025-B06D-4D32-8726-A11467264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1DAAF-BC31-4342-938D-C99835957A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922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9EEC75-947C-4DC3-8CE3-DDB4A02897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DB54B5-A2F2-402F-A0BC-D28049D2D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981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76E1B4-DFCB-4D5A-80ED-2112D3B0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32" y="129541"/>
            <a:ext cx="9373553" cy="13325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A9791-32FC-4B4F-BE9C-2D163A607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032" y="1551304"/>
            <a:ext cx="9373553" cy="516890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2A2E9-A696-4FC4-861A-5D89560F2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04735" y="13779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3">
                <a:solidFill>
                  <a:schemeClr val="tx1"/>
                </a:solidFill>
              </a:defRPr>
            </a:lvl1pPr>
          </a:lstStyle>
          <a:p>
            <a:fld id="{CD1AB31B-E9E2-4B9F-852B-9EE764C8E13E}" type="datetime4">
              <a:rPr lang="en-GB" smtClean="0"/>
              <a:t>18 September 2022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468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54" r:id="rId5"/>
    <p:sldLayoutId id="2147483652" r:id="rId6"/>
    <p:sldLayoutId id="2147483662" r:id="rId7"/>
    <p:sldLayoutId id="2147483657" r:id="rId8"/>
    <p:sldLayoutId id="2147483655" r:id="rId9"/>
    <p:sldLayoutId id="2147483653" r:id="rId10"/>
    <p:sldLayoutId id="2147483656" r:id="rId11"/>
    <p:sldLayoutId id="2147483658" r:id="rId12"/>
    <p:sldLayoutId id="2147483659" r:id="rId13"/>
  </p:sldLayoutIdLst>
  <p:hf sldNum="0"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6723" indent="-136723" algn="l" defTabSz="742950" rtl="0" eaLnBrk="1" latinLnBrk="0" hangingPunct="1">
        <a:lnSpc>
          <a:spcPct val="100000"/>
        </a:lnSpc>
        <a:spcBef>
          <a:spcPts val="813"/>
        </a:spcBef>
        <a:buFont typeface="Arial" panose="020B0604020202020204" pitchFamily="34" charset="0"/>
        <a:buChar char="•"/>
        <a:defRPr sz="2275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1pPr>
      <a:lvl2pPr marL="136723" indent="-136723" algn="l" defTabSz="742950" rtl="0" eaLnBrk="1" latinLnBrk="0" hangingPunct="1">
        <a:lnSpc>
          <a:spcPct val="100000"/>
        </a:lnSpc>
        <a:spcBef>
          <a:spcPts val="406"/>
        </a:spcBef>
        <a:buFont typeface="Arial" panose="020B0604020202020204" pitchFamily="34" charset="0"/>
        <a:buChar char="•"/>
        <a:defRPr sz="2275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2pPr>
      <a:lvl3pPr marL="136723" indent="-136723" algn="l" defTabSz="742950" rtl="0" eaLnBrk="1" latinLnBrk="0" hangingPunct="1">
        <a:lnSpc>
          <a:spcPct val="100000"/>
        </a:lnSpc>
        <a:spcBef>
          <a:spcPts val="406"/>
        </a:spcBef>
        <a:buFont typeface="Arial" panose="020B0604020202020204" pitchFamily="34" charset="0"/>
        <a:buChar char="•"/>
        <a:defRPr sz="2275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3pPr>
      <a:lvl4pPr marL="136723" indent="-136723" algn="l" defTabSz="742950" rtl="0" eaLnBrk="1" latinLnBrk="0" hangingPunct="1">
        <a:lnSpc>
          <a:spcPct val="100000"/>
        </a:lnSpc>
        <a:spcBef>
          <a:spcPts val="406"/>
        </a:spcBef>
        <a:buFont typeface="Arial" panose="020B0604020202020204" pitchFamily="34" charset="0"/>
        <a:buChar char="•"/>
        <a:defRPr sz="2275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4pPr>
      <a:lvl5pPr marL="136723" indent="-136723" algn="l" defTabSz="742950" rtl="0" eaLnBrk="1" latinLnBrk="0" hangingPunct="1">
        <a:lnSpc>
          <a:spcPct val="100000"/>
        </a:lnSpc>
        <a:spcBef>
          <a:spcPts val="406"/>
        </a:spcBef>
        <a:buFont typeface="Arial" panose="020B0604020202020204" pitchFamily="34" charset="0"/>
        <a:buChar char="•"/>
        <a:defRPr sz="2275" kern="1200">
          <a:ln>
            <a:solidFill>
              <a:schemeClr val="tx1"/>
            </a:solidFill>
          </a:ln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247" userDrawn="1">
          <p15:clr>
            <a:srgbClr val="F26B43"/>
          </p15:clr>
        </p15:guide>
        <p15:guide id="2" pos="80" userDrawn="1">
          <p15:clr>
            <a:srgbClr val="F26B43"/>
          </p15:clr>
        </p15:guide>
        <p15:guide id="4" pos="6160" userDrawn="1">
          <p15:clr>
            <a:srgbClr val="F26B43"/>
          </p15:clr>
        </p15:guide>
        <p15:guide id="5" orient="horz" pos="73" userDrawn="1">
          <p15:clr>
            <a:srgbClr val="F26B43"/>
          </p15:clr>
        </p15:guide>
        <p15:guide id="6" orient="horz" pos="9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6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19.png"/><Relationship Id="rId25" Type="http://schemas.microsoft.com/office/2007/relationships/hdphoto" Target="../media/hdphoto2.wdp"/><Relationship Id="rId33" Type="http://schemas.microsoft.com/office/2007/relationships/hdphoto" Target="../media/hdphoto3.wdp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5.png"/><Relationship Id="rId32" Type="http://schemas.openxmlformats.org/officeDocument/2006/relationships/image" Target="../media/image32.png"/><Relationship Id="rId5" Type="http://schemas.openxmlformats.org/officeDocument/2006/relationships/image" Target="../media/image7.png"/><Relationship Id="rId15" Type="http://schemas.openxmlformats.org/officeDocument/2006/relationships/image" Target="../media/image17.svg"/><Relationship Id="rId23" Type="http://schemas.openxmlformats.org/officeDocument/2006/relationships/image" Target="../media/image24.png"/><Relationship Id="rId28" Type="http://schemas.openxmlformats.org/officeDocument/2006/relationships/image" Target="../media/image28.png"/><Relationship Id="rId10" Type="http://schemas.openxmlformats.org/officeDocument/2006/relationships/image" Target="../media/image12.png"/><Relationship Id="rId19" Type="http://schemas.openxmlformats.org/officeDocument/2006/relationships/image" Target="../media/image21.svg"/><Relationship Id="rId31" Type="http://schemas.openxmlformats.org/officeDocument/2006/relationships/image" Target="../media/image31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microsoft.com/office/2007/relationships/hdphoto" Target="../media/hdphoto1.wdp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8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6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19.png"/><Relationship Id="rId25" Type="http://schemas.microsoft.com/office/2007/relationships/hdphoto" Target="../media/hdphoto2.wdp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5.png"/><Relationship Id="rId5" Type="http://schemas.openxmlformats.org/officeDocument/2006/relationships/image" Target="../media/image7.png"/><Relationship Id="rId15" Type="http://schemas.openxmlformats.org/officeDocument/2006/relationships/image" Target="../media/image17.svg"/><Relationship Id="rId23" Type="http://schemas.openxmlformats.org/officeDocument/2006/relationships/image" Target="../media/image24.png"/><Relationship Id="rId28" Type="http://schemas.openxmlformats.org/officeDocument/2006/relationships/image" Target="../media/image31.png"/><Relationship Id="rId10" Type="http://schemas.openxmlformats.org/officeDocument/2006/relationships/image" Target="../media/image12.png"/><Relationship Id="rId19" Type="http://schemas.openxmlformats.org/officeDocument/2006/relationships/image" Target="../media/image21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microsoft.com/office/2007/relationships/hdphoto" Target="../media/hdphoto1.wdp"/><Relationship Id="rId27" Type="http://schemas.openxmlformats.org/officeDocument/2006/relationships/image" Target="../media/image27.png"/><Relationship Id="rId30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38.png"/><Relationship Id="rId26" Type="http://schemas.openxmlformats.org/officeDocument/2006/relationships/image" Target="../media/image45.png"/><Relationship Id="rId3" Type="http://schemas.openxmlformats.org/officeDocument/2006/relationships/image" Target="../media/image5.png"/><Relationship Id="rId21" Type="http://schemas.openxmlformats.org/officeDocument/2006/relationships/image" Target="../media/image41.svg"/><Relationship Id="rId34" Type="http://schemas.microsoft.com/office/2007/relationships/hdphoto" Target="../media/hdphoto4.wdp"/><Relationship Id="rId7" Type="http://schemas.openxmlformats.org/officeDocument/2006/relationships/image" Target="../media/image34.png"/><Relationship Id="rId12" Type="http://schemas.openxmlformats.org/officeDocument/2006/relationships/image" Target="../media/image11.png"/><Relationship Id="rId17" Type="http://schemas.openxmlformats.org/officeDocument/2006/relationships/image" Target="../media/image14.svg"/><Relationship Id="rId25" Type="http://schemas.openxmlformats.org/officeDocument/2006/relationships/image" Target="../media/image15.png"/><Relationship Id="rId33" Type="http://schemas.openxmlformats.org/officeDocument/2006/relationships/image" Target="../media/image50.png"/><Relationship Id="rId2" Type="http://schemas.openxmlformats.org/officeDocument/2006/relationships/image" Target="../media/image4.png"/><Relationship Id="rId16" Type="http://schemas.openxmlformats.org/officeDocument/2006/relationships/image" Target="../media/image13.png"/><Relationship Id="rId20" Type="http://schemas.openxmlformats.org/officeDocument/2006/relationships/image" Target="../media/image40.png"/><Relationship Id="rId29" Type="http://schemas.openxmlformats.org/officeDocument/2006/relationships/image" Target="../media/image17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11" Type="http://schemas.openxmlformats.org/officeDocument/2006/relationships/image" Target="../media/image28.png"/><Relationship Id="rId24" Type="http://schemas.openxmlformats.org/officeDocument/2006/relationships/image" Target="../media/image44.png"/><Relationship Id="rId32" Type="http://schemas.openxmlformats.org/officeDocument/2006/relationships/image" Target="../media/image49.png"/><Relationship Id="rId5" Type="http://schemas.openxmlformats.org/officeDocument/2006/relationships/image" Target="../media/image33.png"/><Relationship Id="rId15" Type="http://schemas.openxmlformats.org/officeDocument/2006/relationships/image" Target="../media/image10.png"/><Relationship Id="rId23" Type="http://schemas.openxmlformats.org/officeDocument/2006/relationships/image" Target="../media/image43.png"/><Relationship Id="rId28" Type="http://schemas.openxmlformats.org/officeDocument/2006/relationships/image" Target="../media/image16.png"/><Relationship Id="rId10" Type="http://schemas.openxmlformats.org/officeDocument/2006/relationships/image" Target="../media/image37.png"/><Relationship Id="rId19" Type="http://schemas.openxmlformats.org/officeDocument/2006/relationships/image" Target="../media/image39.svg"/><Relationship Id="rId31" Type="http://schemas.openxmlformats.org/officeDocument/2006/relationships/image" Target="../media/image48.svg"/><Relationship Id="rId4" Type="http://schemas.openxmlformats.org/officeDocument/2006/relationships/image" Target="../media/image6.svg"/><Relationship Id="rId9" Type="http://schemas.openxmlformats.org/officeDocument/2006/relationships/image" Target="../media/image36.png"/><Relationship Id="rId14" Type="http://schemas.openxmlformats.org/officeDocument/2006/relationships/image" Target="../media/image30.png"/><Relationship Id="rId22" Type="http://schemas.openxmlformats.org/officeDocument/2006/relationships/image" Target="../media/image42.png"/><Relationship Id="rId27" Type="http://schemas.openxmlformats.org/officeDocument/2006/relationships/image" Target="../media/image46.png"/><Relationship Id="rId30" Type="http://schemas.openxmlformats.org/officeDocument/2006/relationships/image" Target="../media/image47.png"/><Relationship Id="rId35" Type="http://schemas.openxmlformats.org/officeDocument/2006/relationships/image" Target="../media/image18.png"/><Relationship Id="rId8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21.svg"/><Relationship Id="rId26" Type="http://schemas.microsoft.com/office/2007/relationships/hdphoto" Target="../media/hdphoto5.wdp"/><Relationship Id="rId21" Type="http://schemas.openxmlformats.org/officeDocument/2006/relationships/image" Target="../media/image62.png"/><Relationship Id="rId34" Type="http://schemas.microsoft.com/office/2007/relationships/hdphoto" Target="../media/hdphoto1.wdp"/><Relationship Id="rId7" Type="http://schemas.openxmlformats.org/officeDocument/2006/relationships/image" Target="../media/image51.png"/><Relationship Id="rId12" Type="http://schemas.openxmlformats.org/officeDocument/2006/relationships/image" Target="../media/image26.png"/><Relationship Id="rId17" Type="http://schemas.openxmlformats.org/officeDocument/2006/relationships/image" Target="../media/image20.png"/><Relationship Id="rId25" Type="http://schemas.openxmlformats.org/officeDocument/2006/relationships/image" Target="../media/image64.png"/><Relationship Id="rId33" Type="http://schemas.openxmlformats.org/officeDocument/2006/relationships/image" Target="../media/image23.png"/><Relationship Id="rId38" Type="http://schemas.openxmlformats.org/officeDocument/2006/relationships/image" Target="../media/image17.svg"/><Relationship Id="rId2" Type="http://schemas.openxmlformats.org/officeDocument/2006/relationships/image" Target="../media/image4.png"/><Relationship Id="rId16" Type="http://schemas.openxmlformats.org/officeDocument/2006/relationships/image" Target="../media/image59.svg"/><Relationship Id="rId20" Type="http://schemas.openxmlformats.org/officeDocument/2006/relationships/image" Target="../media/image61.png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11" Type="http://schemas.openxmlformats.org/officeDocument/2006/relationships/image" Target="../media/image55.png"/><Relationship Id="rId24" Type="http://schemas.openxmlformats.org/officeDocument/2006/relationships/image" Target="../media/image22.png"/><Relationship Id="rId32" Type="http://schemas.openxmlformats.org/officeDocument/2006/relationships/image" Target="../media/image37.png"/><Relationship Id="rId37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58.png"/><Relationship Id="rId23" Type="http://schemas.openxmlformats.org/officeDocument/2006/relationships/image" Target="../media/image35.png"/><Relationship Id="rId28" Type="http://schemas.openxmlformats.org/officeDocument/2006/relationships/image" Target="../media/image9.png"/><Relationship Id="rId36" Type="http://schemas.openxmlformats.org/officeDocument/2006/relationships/image" Target="../media/image68.png"/><Relationship Id="rId10" Type="http://schemas.openxmlformats.org/officeDocument/2006/relationships/image" Target="../media/image54.svg"/><Relationship Id="rId19" Type="http://schemas.openxmlformats.org/officeDocument/2006/relationships/image" Target="../media/image60.png"/><Relationship Id="rId31" Type="http://schemas.openxmlformats.org/officeDocument/2006/relationships/image" Target="../media/image67.svg"/><Relationship Id="rId4" Type="http://schemas.openxmlformats.org/officeDocument/2006/relationships/image" Target="../media/image6.svg"/><Relationship Id="rId9" Type="http://schemas.openxmlformats.org/officeDocument/2006/relationships/image" Target="../media/image53.png"/><Relationship Id="rId14" Type="http://schemas.openxmlformats.org/officeDocument/2006/relationships/image" Target="../media/image57.svg"/><Relationship Id="rId22" Type="http://schemas.openxmlformats.org/officeDocument/2006/relationships/image" Target="../media/image63.png"/><Relationship Id="rId27" Type="http://schemas.openxmlformats.org/officeDocument/2006/relationships/image" Target="../media/image10.png"/><Relationship Id="rId30" Type="http://schemas.openxmlformats.org/officeDocument/2006/relationships/image" Target="../media/image66.png"/><Relationship Id="rId35" Type="http://schemas.openxmlformats.org/officeDocument/2006/relationships/image" Target="../media/image24.png"/><Relationship Id="rId8" Type="http://schemas.openxmlformats.org/officeDocument/2006/relationships/image" Target="../media/image52.sv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4.png"/><Relationship Id="rId18" Type="http://schemas.openxmlformats.org/officeDocument/2006/relationships/image" Target="../media/image71.png"/><Relationship Id="rId26" Type="http://schemas.microsoft.com/office/2007/relationships/hdphoto" Target="../media/hdphoto6.wdp"/><Relationship Id="rId3" Type="http://schemas.openxmlformats.org/officeDocument/2006/relationships/image" Target="../media/image5.png"/><Relationship Id="rId21" Type="http://schemas.openxmlformats.org/officeDocument/2006/relationships/image" Target="../media/image8.png"/><Relationship Id="rId7" Type="http://schemas.openxmlformats.org/officeDocument/2006/relationships/image" Target="../media/image67.svg"/><Relationship Id="rId12" Type="http://schemas.microsoft.com/office/2007/relationships/hdphoto" Target="../media/hdphoto1.wdp"/><Relationship Id="rId17" Type="http://schemas.openxmlformats.org/officeDocument/2006/relationships/image" Target="../media/image70.png"/><Relationship Id="rId25" Type="http://schemas.openxmlformats.org/officeDocument/2006/relationships/image" Target="../media/image75.png"/><Relationship Id="rId2" Type="http://schemas.openxmlformats.org/officeDocument/2006/relationships/image" Target="../media/image4.png"/><Relationship Id="rId16" Type="http://schemas.openxmlformats.org/officeDocument/2006/relationships/image" Target="../media/image69.png"/><Relationship Id="rId20" Type="http://schemas.openxmlformats.org/officeDocument/2006/relationships/image" Target="../media/image59.sv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6.png"/><Relationship Id="rId11" Type="http://schemas.openxmlformats.org/officeDocument/2006/relationships/image" Target="../media/image23.png"/><Relationship Id="rId24" Type="http://schemas.openxmlformats.org/officeDocument/2006/relationships/image" Target="../media/image74.png"/><Relationship Id="rId32" Type="http://schemas.openxmlformats.org/officeDocument/2006/relationships/image" Target="../media/image76.png"/><Relationship Id="rId5" Type="http://schemas.openxmlformats.org/officeDocument/2006/relationships/image" Target="../media/image12.png"/><Relationship Id="rId15" Type="http://schemas.openxmlformats.org/officeDocument/2006/relationships/image" Target="../media/image27.png"/><Relationship Id="rId23" Type="http://schemas.openxmlformats.org/officeDocument/2006/relationships/image" Target="../media/image73.png"/><Relationship Id="rId28" Type="http://schemas.microsoft.com/office/2007/relationships/hdphoto" Target="../media/hdphoto2.wdp"/><Relationship Id="rId10" Type="http://schemas.openxmlformats.org/officeDocument/2006/relationships/image" Target="../media/image37.png"/><Relationship Id="rId19" Type="http://schemas.openxmlformats.org/officeDocument/2006/relationships/image" Target="../media/image58.png"/><Relationship Id="rId31" Type="http://schemas.microsoft.com/office/2007/relationships/hdphoto" Target="../media/hdphoto3.wdp"/><Relationship Id="rId4" Type="http://schemas.openxmlformats.org/officeDocument/2006/relationships/image" Target="../media/image6.svg"/><Relationship Id="rId9" Type="http://schemas.openxmlformats.org/officeDocument/2006/relationships/image" Target="../media/image9.png"/><Relationship Id="rId14" Type="http://schemas.openxmlformats.org/officeDocument/2006/relationships/image" Target="../media/image26.png"/><Relationship Id="rId22" Type="http://schemas.openxmlformats.org/officeDocument/2006/relationships/image" Target="../media/image72.png"/><Relationship Id="rId27" Type="http://schemas.openxmlformats.org/officeDocument/2006/relationships/image" Target="../media/image25.png"/><Relationship Id="rId30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hyperlink" Target="https://www.youtube.com/playlist?list=PLcvEcrsF_9zI2dNGU9uUOWo9tenQi93UG" TargetMode="External"/><Relationship Id="rId3" Type="http://schemas.openxmlformats.org/officeDocument/2006/relationships/image" Target="../media/image78.svg"/><Relationship Id="rId7" Type="http://schemas.openxmlformats.org/officeDocument/2006/relationships/image" Target="../media/image82.png"/><Relationship Id="rId12" Type="http://schemas.openxmlformats.org/officeDocument/2006/relationships/hyperlink" Target="https://www.showmyhomework.co.uk/login" TargetMode="External"/><Relationship Id="rId17" Type="http://schemas.openxmlformats.org/officeDocument/2006/relationships/image" Target="../media/image88.png"/><Relationship Id="rId2" Type="http://schemas.openxmlformats.org/officeDocument/2006/relationships/image" Target="../media/image77.png"/><Relationship Id="rId16" Type="http://schemas.openxmlformats.org/officeDocument/2006/relationships/image" Target="../media/image8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1.png"/><Relationship Id="rId11" Type="http://schemas.openxmlformats.org/officeDocument/2006/relationships/hyperlink" Target="https://www.bbc.co.uk/bitesize/subjects/zk26n39" TargetMode="External"/><Relationship Id="rId5" Type="http://schemas.openxmlformats.org/officeDocument/2006/relationships/image" Target="../media/image80.png"/><Relationship Id="rId15" Type="http://schemas.openxmlformats.org/officeDocument/2006/relationships/image" Target="../media/image86.png"/><Relationship Id="rId10" Type="http://schemas.openxmlformats.org/officeDocument/2006/relationships/hyperlink" Target="https://www.senecalearning.com/" TargetMode="External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59728" y="1723784"/>
            <a:ext cx="9287616" cy="401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281311" y="697420"/>
            <a:ext cx="9369826" cy="342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25" b="1" u="sng" dirty="0">
                <a:latin typeface="Century Gothic" panose="020B0502020202020204" pitchFamily="34" charset="0"/>
              </a:rPr>
              <a:t>The path through History at Earl Mortimer College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32612" y="948267"/>
            <a:ext cx="1289107" cy="963092"/>
            <a:chOff x="288000" y="67054"/>
            <a:chExt cx="1586593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1216" y="402135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7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6410227" y="957572"/>
            <a:ext cx="1289107" cy="853417"/>
            <a:chOff x="9645280" y="1211044"/>
            <a:chExt cx="158659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8496" y="1546124"/>
              <a:ext cx="1173377" cy="371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8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A2435A-CCD1-4EA4-9A7C-C2962A180B9B}"/>
              </a:ext>
            </a:extLst>
          </p:cNvPr>
          <p:cNvGrpSpPr/>
          <p:nvPr/>
        </p:nvGrpSpPr>
        <p:grpSpPr>
          <a:xfrm>
            <a:off x="5802748" y="2575345"/>
            <a:ext cx="1289107" cy="853441"/>
            <a:chOff x="1503311" y="3738394"/>
            <a:chExt cx="1586593" cy="1185344"/>
          </a:xfrm>
        </p:grpSpPr>
        <p:pic>
          <p:nvPicPr>
            <p:cNvPr id="39" name="Graphic 38" descr="Sign">
              <a:extLst>
                <a:ext uri="{FF2B5EF4-FFF2-40B4-BE49-F238E27FC236}">
                  <a16:creationId xmlns:a16="http://schemas.microsoft.com/office/drawing/2014/main" id="{FEE3EC4A-D489-4B3A-B5FF-97898D0ED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03311" y="3738394"/>
              <a:ext cx="1531564" cy="118534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D27970E-14AC-48E5-97FA-74A4EE821406}"/>
                </a:ext>
              </a:extLst>
            </p:cNvPr>
            <p:cNvSpPr txBox="1"/>
            <p:nvPr/>
          </p:nvSpPr>
          <p:spPr>
            <a:xfrm>
              <a:off x="1916527" y="4073474"/>
              <a:ext cx="1173377" cy="371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9</a:t>
              </a:r>
            </a:p>
          </p:txBody>
        </p:sp>
      </p:grp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1AD4D163-4858-412B-9011-4FC816B63B2F}"/>
              </a:ext>
            </a:extLst>
          </p:cNvPr>
          <p:cNvSpPr/>
          <p:nvPr/>
        </p:nvSpPr>
        <p:spPr>
          <a:xfrm>
            <a:off x="837518" y="1063883"/>
            <a:ext cx="554715" cy="497777"/>
          </a:xfrm>
          <a:prstGeom prst="wedgeRoundRectCallout">
            <a:avLst>
              <a:gd name="adj1" fmla="val 6042"/>
              <a:gd name="adj2" fmla="val 7154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What is History?</a:t>
            </a:r>
          </a:p>
        </p:txBody>
      </p:sp>
      <p:sp>
        <p:nvSpPr>
          <p:cNvPr id="45" name="Speech Bubble: Rectangle with Corners Rounded 44">
            <a:extLst>
              <a:ext uri="{FF2B5EF4-FFF2-40B4-BE49-F238E27FC236}">
                <a16:creationId xmlns:a16="http://schemas.microsoft.com/office/drawing/2014/main" id="{BD54BA61-ED65-49AC-8EE5-4DF4EE83EB0A}"/>
              </a:ext>
            </a:extLst>
          </p:cNvPr>
          <p:cNvSpPr/>
          <p:nvPr/>
        </p:nvSpPr>
        <p:spPr>
          <a:xfrm>
            <a:off x="1477877" y="1072432"/>
            <a:ext cx="665771" cy="497777"/>
          </a:xfrm>
          <a:prstGeom prst="wedgeRoundRectCallout">
            <a:avLst>
              <a:gd name="adj1" fmla="val -6556"/>
              <a:gd name="adj2" fmla="val 7154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has early migration shaped the UK?</a:t>
            </a:r>
          </a:p>
        </p:txBody>
      </p:sp>
      <p:sp>
        <p:nvSpPr>
          <p:cNvPr id="46" name="Speech Bubble: Rectangle with Corners Rounded 45">
            <a:extLst>
              <a:ext uri="{FF2B5EF4-FFF2-40B4-BE49-F238E27FC236}">
                <a16:creationId xmlns:a16="http://schemas.microsoft.com/office/drawing/2014/main" id="{8255BB5A-938C-483E-8835-916273A45720}"/>
              </a:ext>
            </a:extLst>
          </p:cNvPr>
          <p:cNvSpPr/>
          <p:nvPr/>
        </p:nvSpPr>
        <p:spPr>
          <a:xfrm>
            <a:off x="2249352" y="1072432"/>
            <a:ext cx="729415" cy="497777"/>
          </a:xfrm>
          <a:prstGeom prst="wedgeRoundRectCallout">
            <a:avLst>
              <a:gd name="adj1" fmla="val -7289"/>
              <a:gd name="adj2" fmla="val 7273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did the Normans take and secure power?</a:t>
            </a:r>
          </a:p>
        </p:txBody>
      </p: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FEF09791-C5CF-4974-9779-1A9772439DA9}"/>
              </a:ext>
            </a:extLst>
          </p:cNvPr>
          <p:cNvSpPr/>
          <p:nvPr/>
        </p:nvSpPr>
        <p:spPr>
          <a:xfrm>
            <a:off x="3079994" y="1063883"/>
            <a:ext cx="851000" cy="497777"/>
          </a:xfrm>
          <a:prstGeom prst="wedgeRoundRectCallout">
            <a:avLst>
              <a:gd name="adj1" fmla="val -5716"/>
              <a:gd name="adj2" fmla="val 7305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did religion shape society in Medieval England?</a:t>
            </a:r>
          </a:p>
        </p:txBody>
      </p:sp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3653A540-708E-43F8-92CA-BD6EB78F00E6}"/>
              </a:ext>
            </a:extLst>
          </p:cNvPr>
          <p:cNvSpPr/>
          <p:nvPr/>
        </p:nvSpPr>
        <p:spPr>
          <a:xfrm>
            <a:off x="4024658" y="1063809"/>
            <a:ext cx="763527" cy="497777"/>
          </a:xfrm>
          <a:prstGeom prst="wedgeRoundRectCallout">
            <a:avLst>
              <a:gd name="adj1" fmla="val 11082"/>
              <a:gd name="adj2" fmla="val 68531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To what extent did Medieval Monarchs lose power?</a:t>
            </a:r>
          </a:p>
        </p:txBody>
      </p:sp>
      <p:sp>
        <p:nvSpPr>
          <p:cNvPr id="49" name="Speech Bubble: Rectangle with Corners Rounded 48">
            <a:extLst>
              <a:ext uri="{FF2B5EF4-FFF2-40B4-BE49-F238E27FC236}">
                <a16:creationId xmlns:a16="http://schemas.microsoft.com/office/drawing/2014/main" id="{7DB5B3DE-4420-411D-9AFF-DA244509D6F1}"/>
              </a:ext>
            </a:extLst>
          </p:cNvPr>
          <p:cNvSpPr/>
          <p:nvPr/>
        </p:nvSpPr>
        <p:spPr>
          <a:xfrm>
            <a:off x="5608080" y="1058301"/>
            <a:ext cx="1032782" cy="497777"/>
          </a:xfrm>
          <a:prstGeom prst="wedgeRoundRectCallout">
            <a:avLst>
              <a:gd name="adj1" fmla="val -43763"/>
              <a:gd name="adj2" fmla="val 8412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did England’s political landscape change during the 17th and 18th centuries? </a:t>
            </a:r>
          </a:p>
        </p:txBody>
      </p:sp>
      <p:sp>
        <p:nvSpPr>
          <p:cNvPr id="50" name="Speech Bubble: Rectangle with Corners Rounded 49">
            <a:extLst>
              <a:ext uri="{FF2B5EF4-FFF2-40B4-BE49-F238E27FC236}">
                <a16:creationId xmlns:a16="http://schemas.microsoft.com/office/drawing/2014/main" id="{B362D227-27C6-41D3-814F-7723C334E103}"/>
              </a:ext>
            </a:extLst>
          </p:cNvPr>
          <p:cNvSpPr/>
          <p:nvPr/>
        </p:nvSpPr>
        <p:spPr>
          <a:xfrm>
            <a:off x="4846379" y="1050472"/>
            <a:ext cx="713011" cy="497777"/>
          </a:xfrm>
          <a:prstGeom prst="wedgeRoundRectCallout">
            <a:avLst>
              <a:gd name="adj1" fmla="val -9846"/>
              <a:gd name="adj2" fmla="val 77631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did England change under the Tudors?</a:t>
            </a:r>
          </a:p>
        </p:txBody>
      </p:sp>
      <p:sp>
        <p:nvSpPr>
          <p:cNvPr id="51" name="Speech Bubble: Rectangle with Corners Rounded 50">
            <a:extLst>
              <a:ext uri="{FF2B5EF4-FFF2-40B4-BE49-F238E27FC236}">
                <a16:creationId xmlns:a16="http://schemas.microsoft.com/office/drawing/2014/main" id="{97EA883B-C814-40C7-B6B4-F55D7AFFF3A8}"/>
              </a:ext>
            </a:extLst>
          </p:cNvPr>
          <p:cNvSpPr/>
          <p:nvPr/>
        </p:nvSpPr>
        <p:spPr>
          <a:xfrm>
            <a:off x="7497130" y="886859"/>
            <a:ext cx="837064" cy="524903"/>
          </a:xfrm>
          <a:prstGeom prst="wedgeRoundRectCallout">
            <a:avLst>
              <a:gd name="adj1" fmla="val -64455"/>
              <a:gd name="adj2" fmla="val 115082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did British society change during the industrial revolution? </a:t>
            </a:r>
          </a:p>
        </p:txBody>
      </p:sp>
      <p:sp>
        <p:nvSpPr>
          <p:cNvPr id="52" name="Speech Bubble: Rectangle with Corners Rounded 51">
            <a:extLst>
              <a:ext uri="{FF2B5EF4-FFF2-40B4-BE49-F238E27FC236}">
                <a16:creationId xmlns:a16="http://schemas.microsoft.com/office/drawing/2014/main" id="{2D843D9C-492F-4720-A15D-F2AE3228636D}"/>
              </a:ext>
            </a:extLst>
          </p:cNvPr>
          <p:cNvSpPr/>
          <p:nvPr/>
        </p:nvSpPr>
        <p:spPr>
          <a:xfrm>
            <a:off x="8669167" y="2753175"/>
            <a:ext cx="893549" cy="497777"/>
          </a:xfrm>
          <a:prstGeom prst="wedgeRoundRectCallout">
            <a:avLst>
              <a:gd name="adj1" fmla="val -79652"/>
              <a:gd name="adj2" fmla="val 8364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significant was World War I? </a:t>
            </a:r>
          </a:p>
        </p:txBody>
      </p:sp>
      <p:sp>
        <p:nvSpPr>
          <p:cNvPr id="53" name="Speech Bubble: Rectangle with Corners Rounded 52">
            <a:extLst>
              <a:ext uri="{FF2B5EF4-FFF2-40B4-BE49-F238E27FC236}">
                <a16:creationId xmlns:a16="http://schemas.microsoft.com/office/drawing/2014/main" id="{19388088-33B1-4EB8-9DE2-A93E9354354C}"/>
              </a:ext>
            </a:extLst>
          </p:cNvPr>
          <p:cNvSpPr/>
          <p:nvPr/>
        </p:nvSpPr>
        <p:spPr>
          <a:xfrm>
            <a:off x="8426602" y="1968121"/>
            <a:ext cx="1166362" cy="385972"/>
          </a:xfrm>
          <a:prstGeom prst="wedgeRoundRectCallout">
            <a:avLst>
              <a:gd name="adj1" fmla="val -42628"/>
              <a:gd name="adj2" fmla="val 9632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did India become the ‘Jewell in the crown’ of the British Empire?</a:t>
            </a:r>
          </a:p>
        </p:txBody>
      </p:sp>
      <p:sp>
        <p:nvSpPr>
          <p:cNvPr id="54" name="Speech Bubble: Rectangle with Corners Rounded 53">
            <a:extLst>
              <a:ext uri="{FF2B5EF4-FFF2-40B4-BE49-F238E27FC236}">
                <a16:creationId xmlns:a16="http://schemas.microsoft.com/office/drawing/2014/main" id="{01A8C8DB-99FC-4022-9E65-9943E9732110}"/>
              </a:ext>
            </a:extLst>
          </p:cNvPr>
          <p:cNvSpPr/>
          <p:nvPr/>
        </p:nvSpPr>
        <p:spPr>
          <a:xfrm>
            <a:off x="3873107" y="2689091"/>
            <a:ext cx="959922" cy="497777"/>
          </a:xfrm>
          <a:prstGeom prst="wedgeRoundRectCallout">
            <a:avLst>
              <a:gd name="adj1" fmla="val 67193"/>
              <a:gd name="adj2" fmla="val 91731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What were the key moments of the Second World War – A Depth Study</a:t>
            </a: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2953495" y="2634964"/>
            <a:ext cx="742950" cy="497777"/>
          </a:xfrm>
          <a:prstGeom prst="wedgeRoundRectCallout">
            <a:avLst>
              <a:gd name="adj1" fmla="val 95982"/>
              <a:gd name="adj2" fmla="val 11908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did WW2 change the world?</a:t>
            </a:r>
          </a:p>
        </p:txBody>
      </p:sp>
      <p:sp>
        <p:nvSpPr>
          <p:cNvPr id="56" name="Speech Bubble: Rectangle with Corners Rounded 55">
            <a:extLst>
              <a:ext uri="{FF2B5EF4-FFF2-40B4-BE49-F238E27FC236}">
                <a16:creationId xmlns:a16="http://schemas.microsoft.com/office/drawing/2014/main" id="{1092B56D-335F-4CCB-9C33-1D2CC5FA705A}"/>
              </a:ext>
            </a:extLst>
          </p:cNvPr>
          <p:cNvSpPr/>
          <p:nvPr/>
        </p:nvSpPr>
        <p:spPr>
          <a:xfrm>
            <a:off x="8456771" y="1155042"/>
            <a:ext cx="872667" cy="497777"/>
          </a:xfrm>
          <a:prstGeom prst="wedgeRoundRectCallout">
            <a:avLst>
              <a:gd name="adj1" fmla="val -93267"/>
              <a:gd name="adj2" fmla="val 10958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did the industrial revolution impact on the world? </a:t>
            </a:r>
          </a:p>
        </p:txBody>
      </p:sp>
      <p:sp>
        <p:nvSpPr>
          <p:cNvPr id="57" name="Speech Bubble: Rectangle with Corners Rounded 56">
            <a:extLst>
              <a:ext uri="{FF2B5EF4-FFF2-40B4-BE49-F238E27FC236}">
                <a16:creationId xmlns:a16="http://schemas.microsoft.com/office/drawing/2014/main" id="{51205A72-46ED-4CAA-AB72-93A90391DCC3}"/>
              </a:ext>
            </a:extLst>
          </p:cNvPr>
          <p:cNvSpPr/>
          <p:nvPr/>
        </p:nvSpPr>
        <p:spPr>
          <a:xfrm>
            <a:off x="5089128" y="2685642"/>
            <a:ext cx="668909" cy="497777"/>
          </a:xfrm>
          <a:prstGeom prst="wedgeRoundRectCallout">
            <a:avLst>
              <a:gd name="adj1" fmla="val 57428"/>
              <a:gd name="adj2" fmla="val 7114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What was it like to live in Nazi Germany? </a:t>
            </a:r>
          </a:p>
        </p:txBody>
      </p:sp>
      <p:sp>
        <p:nvSpPr>
          <p:cNvPr id="58" name="Speech Bubble: Rectangle with Corners Rounded 57">
            <a:extLst>
              <a:ext uri="{FF2B5EF4-FFF2-40B4-BE49-F238E27FC236}">
                <a16:creationId xmlns:a16="http://schemas.microsoft.com/office/drawing/2014/main" id="{DF900E7F-0A3F-40EB-9782-9BCA56156022}"/>
              </a:ext>
            </a:extLst>
          </p:cNvPr>
          <p:cNvSpPr/>
          <p:nvPr/>
        </p:nvSpPr>
        <p:spPr>
          <a:xfrm>
            <a:off x="6822358" y="2621255"/>
            <a:ext cx="691940" cy="497777"/>
          </a:xfrm>
          <a:prstGeom prst="wedgeRoundRectCallout">
            <a:avLst>
              <a:gd name="adj1" fmla="val -27861"/>
              <a:gd name="adj2" fmla="val 91982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Was World War Two Inevitable?</a:t>
            </a:r>
          </a:p>
        </p:txBody>
      </p:sp>
      <p:sp>
        <p:nvSpPr>
          <p:cNvPr id="71" name="Speech Bubble: Rectangle with Corners Rounded 70">
            <a:extLst>
              <a:ext uri="{FF2B5EF4-FFF2-40B4-BE49-F238E27FC236}">
                <a16:creationId xmlns:a16="http://schemas.microsoft.com/office/drawing/2014/main" id="{29E41924-1155-4036-86D3-69D36DAA4407}"/>
              </a:ext>
            </a:extLst>
          </p:cNvPr>
          <p:cNvSpPr/>
          <p:nvPr/>
        </p:nvSpPr>
        <p:spPr>
          <a:xfrm>
            <a:off x="8409186" y="3489832"/>
            <a:ext cx="751164" cy="497777"/>
          </a:xfrm>
          <a:prstGeom prst="wedgeRoundRectCallout">
            <a:avLst>
              <a:gd name="adj1" fmla="val -103635"/>
              <a:gd name="adj2" fmla="val 3211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What was life like in the trenches of World War One?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8504" y="1684598"/>
            <a:ext cx="729415" cy="729415"/>
          </a:xfrm>
          <a:prstGeom prst="rect">
            <a:avLst/>
          </a:prstGeom>
        </p:spPr>
      </p:pic>
      <p:pic>
        <p:nvPicPr>
          <p:cNvPr id="2059" name="Picture 20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499" y="3428540"/>
            <a:ext cx="733829" cy="552043"/>
          </a:xfrm>
          <a:prstGeom prst="rect">
            <a:avLst/>
          </a:prstGeom>
        </p:spPr>
      </p:pic>
      <p:pic>
        <p:nvPicPr>
          <p:cNvPr id="2061" name="Picture 2060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7681228" y="3196672"/>
            <a:ext cx="261728" cy="542048"/>
          </a:xfrm>
          <a:prstGeom prst="rect">
            <a:avLst/>
          </a:prstGeom>
        </p:spPr>
      </p:pic>
      <p:pic>
        <p:nvPicPr>
          <p:cNvPr id="2071" name="Picture 207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309" y="1784655"/>
            <a:ext cx="656674" cy="594037"/>
          </a:xfrm>
          <a:prstGeom prst="rect">
            <a:avLst/>
          </a:prstGeom>
        </p:spPr>
      </p:pic>
      <p:pic>
        <p:nvPicPr>
          <p:cNvPr id="2076" name="Picture 2075"/>
          <p:cNvPicPr>
            <a:picLocks noChangeAspect="1"/>
          </p:cNvPicPr>
          <p:nvPr/>
        </p:nvPicPr>
        <p:blipFill rotWithShape="1">
          <a:blip r:embed="rId9"/>
          <a:srcRect l="13943" t="15110" r="13250" b="16801"/>
          <a:stretch/>
        </p:blipFill>
        <p:spPr>
          <a:xfrm>
            <a:off x="4788185" y="1761407"/>
            <a:ext cx="646874" cy="651494"/>
          </a:xfrm>
          <a:prstGeom prst="rect">
            <a:avLst/>
          </a:prstGeom>
        </p:spPr>
      </p:pic>
      <p:pic>
        <p:nvPicPr>
          <p:cNvPr id="2078" name="Picture 207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118834"/>
            <a:ext cx="1234746" cy="1106931"/>
          </a:xfrm>
          <a:prstGeom prst="rect">
            <a:avLst/>
          </a:prstGeom>
        </p:spPr>
      </p:pic>
      <p:sp>
        <p:nvSpPr>
          <p:cNvPr id="76" name="Speech Bubble: Rectangle with Corners Rounded 75">
            <a:extLst>
              <a:ext uri="{FF2B5EF4-FFF2-40B4-BE49-F238E27FC236}">
                <a16:creationId xmlns:a16="http://schemas.microsoft.com/office/drawing/2014/main" id="{864F621A-89CC-4201-B1EE-0AF0EB37F73B}"/>
              </a:ext>
            </a:extLst>
          </p:cNvPr>
          <p:cNvSpPr/>
          <p:nvPr/>
        </p:nvSpPr>
        <p:spPr>
          <a:xfrm>
            <a:off x="943522" y="4419046"/>
            <a:ext cx="986895" cy="497777"/>
          </a:xfrm>
          <a:prstGeom prst="wedgeRoundRectCallout">
            <a:avLst>
              <a:gd name="adj1" fmla="val 72405"/>
              <a:gd name="adj2" fmla="val 114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GCSE Starts – Health and Medicine</a:t>
            </a:r>
          </a:p>
        </p:txBody>
      </p:sp>
      <p:pic>
        <p:nvPicPr>
          <p:cNvPr id="77" name="Graphic 76" descr="Hourglass 90% with solid fill">
            <a:extLst>
              <a:ext uri="{FF2B5EF4-FFF2-40B4-BE49-F238E27FC236}">
                <a16:creationId xmlns:a16="http://schemas.microsoft.com/office/drawing/2014/main" id="{5881D193-7698-4C15-BACF-CAB56688E6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005" y="1722947"/>
            <a:ext cx="742950" cy="74295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218AD7C4-F2BE-48A3-B66E-3B0A507F96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34255" y="1709142"/>
            <a:ext cx="679912" cy="679912"/>
          </a:xfrm>
          <a:prstGeom prst="rect">
            <a:avLst/>
          </a:prstGeom>
        </p:spPr>
      </p:pic>
      <p:pic>
        <p:nvPicPr>
          <p:cNvPr id="79" name="Graphic 78" descr="Scroll with solid fill">
            <a:extLst>
              <a:ext uri="{FF2B5EF4-FFF2-40B4-BE49-F238E27FC236}">
                <a16:creationId xmlns:a16="http://schemas.microsoft.com/office/drawing/2014/main" id="{2E199EFD-EF73-4848-9255-E13A92EEAC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009863" y="1777384"/>
            <a:ext cx="597992" cy="597992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ED35DC53-893B-4487-BFED-9F3A6F1DE31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70861" y="1689055"/>
            <a:ext cx="825906" cy="825906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1A06CFCA-8540-49D0-927E-F3E450D765E2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23834" t="13146" r="23771" b="20563"/>
          <a:stretch/>
        </p:blipFill>
        <p:spPr>
          <a:xfrm>
            <a:off x="6928571" y="1786179"/>
            <a:ext cx="455810" cy="576706"/>
          </a:xfrm>
          <a:prstGeom prst="rect">
            <a:avLst/>
          </a:prstGeom>
        </p:spPr>
      </p:pic>
      <p:pic>
        <p:nvPicPr>
          <p:cNvPr id="82" name="Graphic 81" descr="Lightbulb and gear with solid fill">
            <a:extLst>
              <a:ext uri="{FF2B5EF4-FFF2-40B4-BE49-F238E27FC236}">
                <a16:creationId xmlns:a16="http://schemas.microsoft.com/office/drawing/2014/main" id="{75CBC10D-BAF1-4516-AFAF-AB1B823CEE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364013" y="1881701"/>
            <a:ext cx="742950" cy="742950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DE20D4C4-6E62-4BFA-943C-0CFF6AAB474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54623" y="2690460"/>
            <a:ext cx="560492" cy="56049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46BD0847-5684-44CF-98F1-7A1AB76F65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399" y="2494856"/>
            <a:ext cx="389141" cy="352024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5B44D1FD-710E-4AB9-B5BE-F2E834F3B153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2386" b="79902" l="20098" r="79412">
                        <a14:foregroundMark x1="63072" y1="24673" x2="71242" y2="22386"/>
                        <a14:foregroundMark x1="71242" y1="22386" x2="68791" y2="25980"/>
                        <a14:foregroundMark x1="79575" y1="75654" x2="79575" y2="69444"/>
                        <a14:foregroundMark x1="35784" y1="79575" x2="48039" y2="79902"/>
                        <a14:foregroundMark x1="20098" y1="76144" x2="20098" y2="68791"/>
                        <a14:foregroundMark x1="29085" y1="75490" x2="32190" y2="75000"/>
                        <a14:foregroundMark x1="57680" y1="73693" x2="61601" y2="74020"/>
                        <a14:foregroundMark x1="65523" y1="74020" x2="67157" y2="74020"/>
                      </a14:backgroundRemoval>
                    </a14:imgEffect>
                  </a14:imgLayer>
                </a14:imgProps>
              </a:ext>
            </a:extLst>
          </a:blip>
          <a:srcRect l="17527" t="18939" r="18847" b="19261"/>
          <a:stretch/>
        </p:blipFill>
        <p:spPr>
          <a:xfrm>
            <a:off x="7161701" y="3368157"/>
            <a:ext cx="560492" cy="544403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FF9F8239-4CF2-4768-B75D-F8E5A4409A0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833394" y="3390996"/>
            <a:ext cx="579015" cy="579015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191F6BAD-DFA7-4A6A-8942-E7305D029E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9029" y="3425222"/>
            <a:ext cx="733829" cy="552043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0D30EDD9-3100-44F2-BE8D-E467D6A14D6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778" b="89778" l="6667" r="92889">
                        <a14:foregroundMark x1="7111" y1="77333" x2="8000" y2="20444"/>
                        <a14:foregroundMark x1="13778" y1="26222" x2="13778" y2="26222"/>
                        <a14:foregroundMark x1="21778" y1="24889" x2="21778" y2="24889"/>
                        <a14:foregroundMark x1="32000" y1="25778" x2="32000" y2="25778"/>
                        <a14:foregroundMark x1="28444" y1="24889" x2="28444" y2="24889"/>
                        <a14:foregroundMark x1="31111" y1="23556" x2="31111" y2="23556"/>
                        <a14:foregroundMark x1="28444" y1="24889" x2="28444" y2="24889"/>
                        <a14:foregroundMark x1="39556" y1="24889" x2="39556" y2="24889"/>
                        <a14:foregroundMark x1="35111" y1="32889" x2="35111" y2="32889"/>
                        <a14:foregroundMark x1="33778" y1="32444" x2="33778" y2="32444"/>
                        <a14:foregroundMark x1="15556" y1="32000" x2="15556" y2="32000"/>
                        <a14:foregroundMark x1="27556" y1="33333" x2="27556" y2="33333"/>
                        <a14:foregroundMark x1="13333" y1="40889" x2="13333" y2="40889"/>
                        <a14:foregroundMark x1="12444" y1="41778" x2="12444" y2="41778"/>
                        <a14:foregroundMark x1="21778" y1="40444" x2="21778" y2="40444"/>
                        <a14:foregroundMark x1="24000" y1="42222" x2="24000" y2="42222"/>
                        <a14:foregroundMark x1="24444" y1="39556" x2="24444" y2="39556"/>
                        <a14:foregroundMark x1="24000" y1="42222" x2="24000" y2="42222"/>
                        <a14:foregroundMark x1="30222" y1="40000" x2="30222" y2="40000"/>
                        <a14:foregroundMark x1="40000" y1="40889" x2="40000" y2="40889"/>
                        <a14:foregroundMark x1="37333" y1="39556" x2="37333" y2="39556"/>
                        <a14:foregroundMark x1="37778" y1="39556" x2="37778" y2="39556"/>
                        <a14:foregroundMark x1="37778" y1="39111" x2="37778" y2="39111"/>
                        <a14:foregroundMark x1="37778" y1="39111" x2="37778" y2="39111"/>
                        <a14:foregroundMark x1="37333" y1="39556" x2="38222" y2="39556"/>
                        <a14:foregroundMark x1="92000" y1="22667" x2="92889" y2="42222"/>
                        <a14:foregroundMark x1="58222" y1="54222" x2="64444" y2="48889"/>
                        <a14:foregroundMark x1="26667" y1="75111" x2="29778" y2="74667"/>
                        <a14:foregroundMark x1="34667" y1="74667" x2="46222" y2="74667"/>
                        <a14:foregroundMark x1="46222" y1="74667" x2="46222" y2="74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1811" y="3390990"/>
            <a:ext cx="713092" cy="713092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3E3DF7C0-F4CE-426E-A499-598C6BB3E4A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275" y="4728663"/>
            <a:ext cx="544148" cy="54414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63866F34-0314-467D-B7F2-05645EF174F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309513" y="4361344"/>
            <a:ext cx="609094" cy="213745"/>
          </a:xfrm>
          <a:prstGeom prst="rect">
            <a:avLst/>
          </a:prstGeom>
        </p:spPr>
      </p:pic>
      <p:sp>
        <p:nvSpPr>
          <p:cNvPr id="93" name="Speech Bubble: Rectangle with Corners Rounded 92">
            <a:extLst>
              <a:ext uri="{FF2B5EF4-FFF2-40B4-BE49-F238E27FC236}">
                <a16:creationId xmlns:a16="http://schemas.microsoft.com/office/drawing/2014/main" id="{C72A972C-6DDB-4CAD-9891-2734533363C4}"/>
              </a:ext>
            </a:extLst>
          </p:cNvPr>
          <p:cNvSpPr/>
          <p:nvPr/>
        </p:nvSpPr>
        <p:spPr>
          <a:xfrm>
            <a:off x="3408074" y="4335123"/>
            <a:ext cx="998233" cy="497777"/>
          </a:xfrm>
          <a:prstGeom prst="wedgeRoundRectCallout">
            <a:avLst>
              <a:gd name="adj1" fmla="val 8813"/>
              <a:gd name="adj2" fmla="val 7666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GCSE Unit 1 </a:t>
            </a:r>
          </a:p>
          <a:p>
            <a:endParaRPr lang="en-GB" sz="813" b="1" dirty="0"/>
          </a:p>
          <a:p>
            <a:r>
              <a:rPr lang="en-GB" sz="813" b="1" dirty="0"/>
              <a:t>Health and Medicine</a:t>
            </a:r>
          </a:p>
        </p:txBody>
      </p:sp>
      <p:sp>
        <p:nvSpPr>
          <p:cNvPr id="94" name="Speech Bubble: Rectangle with Corners Rounded 93">
            <a:extLst>
              <a:ext uri="{FF2B5EF4-FFF2-40B4-BE49-F238E27FC236}">
                <a16:creationId xmlns:a16="http://schemas.microsoft.com/office/drawing/2014/main" id="{8C2C6A01-5E60-4439-9390-243F8FA0B317}"/>
              </a:ext>
            </a:extLst>
          </p:cNvPr>
          <p:cNvSpPr/>
          <p:nvPr/>
        </p:nvSpPr>
        <p:spPr>
          <a:xfrm>
            <a:off x="4557974" y="4335869"/>
            <a:ext cx="893549" cy="497777"/>
          </a:xfrm>
          <a:prstGeom prst="wedgeRoundRectCallout">
            <a:avLst>
              <a:gd name="adj1" fmla="val -30912"/>
              <a:gd name="adj2" fmla="val 8360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GCSE Unit 2</a:t>
            </a:r>
          </a:p>
          <a:p>
            <a:endParaRPr lang="en-GB" sz="813" b="1" dirty="0"/>
          </a:p>
          <a:p>
            <a:r>
              <a:rPr lang="en-GB" sz="813" b="1" dirty="0"/>
              <a:t>Conflict and WW1</a:t>
            </a:r>
          </a:p>
        </p:txBody>
      </p:sp>
      <p:sp>
        <p:nvSpPr>
          <p:cNvPr id="95" name="Speech Bubble: Rectangle with Corners Rounded 94">
            <a:extLst>
              <a:ext uri="{FF2B5EF4-FFF2-40B4-BE49-F238E27FC236}">
                <a16:creationId xmlns:a16="http://schemas.microsoft.com/office/drawing/2014/main" id="{8575BA59-C383-466E-ACAC-186CEAD7AA59}"/>
              </a:ext>
            </a:extLst>
          </p:cNvPr>
          <p:cNvSpPr/>
          <p:nvPr/>
        </p:nvSpPr>
        <p:spPr>
          <a:xfrm>
            <a:off x="6526063" y="4316169"/>
            <a:ext cx="893549" cy="497777"/>
          </a:xfrm>
          <a:prstGeom prst="wedgeRoundRectCallout">
            <a:avLst>
              <a:gd name="adj1" fmla="val -8236"/>
              <a:gd name="adj2" fmla="val 80592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GCSE Unit 3</a:t>
            </a:r>
          </a:p>
          <a:p>
            <a:endParaRPr lang="en-GB" sz="813" b="1" dirty="0"/>
          </a:p>
          <a:p>
            <a:r>
              <a:rPr lang="en-GB" sz="813" b="1" dirty="0"/>
              <a:t>Germany</a:t>
            </a:r>
          </a:p>
        </p:txBody>
      </p:sp>
      <p:sp>
        <p:nvSpPr>
          <p:cNvPr id="96" name="Speech Bubble: Rectangle with Corners Rounded 95">
            <a:extLst>
              <a:ext uri="{FF2B5EF4-FFF2-40B4-BE49-F238E27FC236}">
                <a16:creationId xmlns:a16="http://schemas.microsoft.com/office/drawing/2014/main" id="{2F2BE3AE-27EF-4D2C-9126-BCE506A4AAE5}"/>
              </a:ext>
            </a:extLst>
          </p:cNvPr>
          <p:cNvSpPr/>
          <p:nvPr/>
        </p:nvSpPr>
        <p:spPr>
          <a:xfrm>
            <a:off x="7571279" y="4313781"/>
            <a:ext cx="893549" cy="497777"/>
          </a:xfrm>
          <a:prstGeom prst="wedgeRoundRectCallout">
            <a:avLst>
              <a:gd name="adj1" fmla="val -4876"/>
              <a:gd name="adj2" fmla="val 80592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GCSE Unit 4</a:t>
            </a:r>
          </a:p>
          <a:p>
            <a:endParaRPr lang="en-GB" sz="813" b="1" dirty="0"/>
          </a:p>
          <a:p>
            <a:r>
              <a:rPr lang="en-GB" sz="813" b="1" dirty="0"/>
              <a:t>Elizabeth</a:t>
            </a:r>
          </a:p>
        </p:txBody>
      </p:sp>
      <p:sp>
        <p:nvSpPr>
          <p:cNvPr id="97" name="Speech Bubble: Rectangle with Corners Rounded 96">
            <a:extLst>
              <a:ext uri="{FF2B5EF4-FFF2-40B4-BE49-F238E27FC236}">
                <a16:creationId xmlns:a16="http://schemas.microsoft.com/office/drawing/2014/main" id="{EE25BC93-0D29-4970-BEC2-2D918A2A8AD9}"/>
              </a:ext>
            </a:extLst>
          </p:cNvPr>
          <p:cNvSpPr/>
          <p:nvPr/>
        </p:nvSpPr>
        <p:spPr>
          <a:xfrm>
            <a:off x="8582100" y="4301837"/>
            <a:ext cx="1101831" cy="497777"/>
          </a:xfrm>
          <a:prstGeom prst="wedgeRoundRectCallout">
            <a:avLst>
              <a:gd name="adj1" fmla="val -26233"/>
              <a:gd name="adj2" fmla="val 78489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GCSE Revision &amp; Exams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54BBE6F-8F3F-49D9-B273-4610EB0A70B3}"/>
              </a:ext>
            </a:extLst>
          </p:cNvPr>
          <p:cNvGrpSpPr/>
          <p:nvPr/>
        </p:nvGrpSpPr>
        <p:grpSpPr>
          <a:xfrm rot="13747426">
            <a:off x="1733069" y="5193868"/>
            <a:ext cx="1264232" cy="963092"/>
            <a:chOff x="1503311" y="3738394"/>
            <a:chExt cx="1555978" cy="1185344"/>
          </a:xfrm>
        </p:grpSpPr>
        <p:pic>
          <p:nvPicPr>
            <p:cNvPr id="100" name="Graphic 38" descr="Sign">
              <a:extLst>
                <a:ext uri="{FF2B5EF4-FFF2-40B4-BE49-F238E27FC236}">
                  <a16:creationId xmlns:a16="http://schemas.microsoft.com/office/drawing/2014/main" id="{B5A2A4F4-9274-46F4-A47D-C4D889251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03311" y="3738394"/>
              <a:ext cx="1531564" cy="1185344"/>
            </a:xfrm>
            <a:prstGeom prst="rect">
              <a:avLst/>
            </a:prstGeom>
          </p:spPr>
        </p:pic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C4E7EA8-DB37-47D2-A60A-2B6471D4F6AA}"/>
                </a:ext>
              </a:extLst>
            </p:cNvPr>
            <p:cNvSpPr txBox="1"/>
            <p:nvPr/>
          </p:nvSpPr>
          <p:spPr>
            <a:xfrm>
              <a:off x="1885911" y="4024753"/>
              <a:ext cx="1173378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Year10</a:t>
              </a:r>
            </a:p>
          </p:txBody>
        </p:sp>
      </p:grpSp>
      <p:pic>
        <p:nvPicPr>
          <p:cNvPr id="102" name="Picture 101">
            <a:extLst>
              <a:ext uri="{FF2B5EF4-FFF2-40B4-BE49-F238E27FC236}">
                <a16:creationId xmlns:a16="http://schemas.microsoft.com/office/drawing/2014/main" id="{F1FB74A0-F623-4AAE-A1D3-EA5045887B1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162" y="5088925"/>
            <a:ext cx="544148" cy="544148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BFAD85BF-888B-4032-BF0E-A240FC53E5E5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4772423" y="5065917"/>
            <a:ext cx="264707" cy="548217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74E6D559-0477-4C62-812B-DE9FC2714F11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294532" y="5028638"/>
            <a:ext cx="1035119" cy="597991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DF6C944F-736C-49E6-9408-63E9A6F5681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549782" y="5029760"/>
            <a:ext cx="605337" cy="605337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FFC3A195-6A62-4DCE-A2EC-465F7076993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430032" y="5041850"/>
            <a:ext cx="583863" cy="583863"/>
          </a:xfrm>
          <a:prstGeom prst="rect">
            <a:avLst/>
          </a:prstGeom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A90D67C-31B7-4C5A-B20C-9A3590B767B5}"/>
              </a:ext>
            </a:extLst>
          </p:cNvPr>
          <p:cNvGrpSpPr/>
          <p:nvPr/>
        </p:nvGrpSpPr>
        <p:grpSpPr>
          <a:xfrm>
            <a:off x="5353257" y="4133502"/>
            <a:ext cx="1264231" cy="963092"/>
            <a:chOff x="1503311" y="3738394"/>
            <a:chExt cx="1555976" cy="1185344"/>
          </a:xfrm>
        </p:grpSpPr>
        <p:pic>
          <p:nvPicPr>
            <p:cNvPr id="109" name="Graphic 38" descr="Sign">
              <a:extLst>
                <a:ext uri="{FF2B5EF4-FFF2-40B4-BE49-F238E27FC236}">
                  <a16:creationId xmlns:a16="http://schemas.microsoft.com/office/drawing/2014/main" id="{7409E59E-46C5-46DF-B932-794BF0859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03311" y="3738394"/>
              <a:ext cx="1531564" cy="1185344"/>
            </a:xfrm>
            <a:prstGeom prst="rect">
              <a:avLst/>
            </a:prstGeom>
          </p:spPr>
        </p:pic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F4948B5-FA63-4765-8B10-7B16D86FFD9B}"/>
                </a:ext>
              </a:extLst>
            </p:cNvPr>
            <p:cNvSpPr txBox="1"/>
            <p:nvPr/>
          </p:nvSpPr>
          <p:spPr>
            <a:xfrm>
              <a:off x="1885910" y="4035446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Year11</a:t>
              </a:r>
            </a:p>
          </p:txBody>
        </p:sp>
      </p:grpSp>
      <p:sp>
        <p:nvSpPr>
          <p:cNvPr id="73" name="Speech Bubble: Rectangle with Corners Rounded 72">
            <a:extLst>
              <a:ext uri="{FF2B5EF4-FFF2-40B4-BE49-F238E27FC236}">
                <a16:creationId xmlns:a16="http://schemas.microsoft.com/office/drawing/2014/main" id="{9F085953-7040-4FA9-8694-BCEECBE4BB78}"/>
              </a:ext>
            </a:extLst>
          </p:cNvPr>
          <p:cNvSpPr/>
          <p:nvPr/>
        </p:nvSpPr>
        <p:spPr>
          <a:xfrm>
            <a:off x="1985307" y="2773027"/>
            <a:ext cx="931312" cy="413014"/>
          </a:xfrm>
          <a:prstGeom prst="wedgeRoundRectCallout">
            <a:avLst>
              <a:gd name="adj1" fmla="val 62641"/>
              <a:gd name="adj2" fmla="val 12372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did Civil Rights in America change?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ADDC0061-7CAB-4533-A36C-AB7C1BFDCB1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051278" y="3400907"/>
            <a:ext cx="675625" cy="675625"/>
          </a:xfrm>
          <a:prstGeom prst="rect">
            <a:avLst/>
          </a:prstGeom>
        </p:spPr>
      </p:pic>
      <p:sp>
        <p:nvSpPr>
          <p:cNvPr id="88" name="Speech Bubble: Rectangle with Corners Rounded 87">
            <a:extLst>
              <a:ext uri="{FF2B5EF4-FFF2-40B4-BE49-F238E27FC236}">
                <a16:creationId xmlns:a16="http://schemas.microsoft.com/office/drawing/2014/main" id="{018B27AC-2B1B-47FB-8953-2F083CE16827}"/>
              </a:ext>
            </a:extLst>
          </p:cNvPr>
          <p:cNvSpPr/>
          <p:nvPr/>
        </p:nvSpPr>
        <p:spPr>
          <a:xfrm>
            <a:off x="745650" y="3486532"/>
            <a:ext cx="1302334" cy="426028"/>
          </a:xfrm>
          <a:prstGeom prst="wedgeRoundRectCallout">
            <a:avLst>
              <a:gd name="adj1" fmla="val 74492"/>
              <a:gd name="adj2" fmla="val 49419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50" b="1" dirty="0"/>
              <a:t>How is Leominster linked to History?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4AD46CB7-85D1-42A7-BC67-F25C78B31DA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10000" r="90000">
                        <a14:foregroundMark x1="40918" y1="84859" x2="50033" y2="88174"/>
                        <a14:foregroundMark x1="27556" y1="80000" x2="29280" y2="80627"/>
                        <a14:foregroundMark x1="57455" y1="73719" x2="56889" y2="73333"/>
                        <a14:foregroundMark x1="58079" y1="74145" x2="57501" y2="73751"/>
                        <a14:foregroundMark x1="62459" y1="77131" x2="61309" y2="76347"/>
                        <a14:foregroundMark x1="73344" y1="84553" x2="71062" y2="82997"/>
                        <a14:foregroundMark x1="56889" y1="73333" x2="52000" y2="72889"/>
                        <a14:backgroundMark x1="29333" y1="81778" x2="37333" y2="81778"/>
                        <a14:backgroundMark x1="58222" y1="74222" x2="60889" y2="71556"/>
                        <a14:backgroundMark x1="66667" y1="81778" x2="69778" y2="81778"/>
                        <a14:backgroundMark x1="70667" y1="89778" x2="77333" y2="87111"/>
                        <a14:backgroundMark x1="72444" y1="88000" x2="51111" y2="89778"/>
                        <a14:backgroundMark x1="33778" y1="83111" x2="41778" y2="83556"/>
                        <a14:backgroundMark x1="67111" y1="81333" x2="64889" y2="80889"/>
                        <a14:backgroundMark x1="69778" y1="82667" x2="64444" y2="80889"/>
                        <a14:backgroundMark x1="57333" y1="75556" x2="62667" y2="73778"/>
                        <a14:backgroundMark x1="57333" y1="74222" x2="58222" y2="71556"/>
                        <a14:backgroundMark x1="35556" y1="80444" x2="29778" y2="81333"/>
                        <a14:backgroundMark x1="68889" y1="82222" x2="71556" y2="82222"/>
                        <a14:backgroundMark x1="69778" y1="72444" x2="69778" y2="72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1480" y="3663960"/>
            <a:ext cx="707567" cy="70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59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59728" y="1723784"/>
            <a:ext cx="9287616" cy="401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281311" y="697420"/>
            <a:ext cx="9369826" cy="342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25" b="1" u="sng" dirty="0">
                <a:latin typeface="Century Gothic" panose="020B0502020202020204" pitchFamily="34" charset="0"/>
              </a:rPr>
              <a:t>The path through Key Stage Three History at Earl Mortimer College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64848" y="857082"/>
            <a:ext cx="1289107" cy="963092"/>
            <a:chOff x="288000" y="67054"/>
            <a:chExt cx="1586593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1216" y="402135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7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 rot="3945131">
            <a:off x="8125457" y="1987987"/>
            <a:ext cx="1289107" cy="963092"/>
            <a:chOff x="9645280" y="1211044"/>
            <a:chExt cx="158659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8496" y="1535431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8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A2435A-CCD1-4EA4-9A7C-C2962A180B9B}"/>
              </a:ext>
            </a:extLst>
          </p:cNvPr>
          <p:cNvGrpSpPr/>
          <p:nvPr/>
        </p:nvGrpSpPr>
        <p:grpSpPr>
          <a:xfrm rot="17833180">
            <a:off x="1289939" y="3524752"/>
            <a:ext cx="1289108" cy="963092"/>
            <a:chOff x="1503311" y="3738394"/>
            <a:chExt cx="1586594" cy="1185344"/>
          </a:xfrm>
        </p:grpSpPr>
        <p:pic>
          <p:nvPicPr>
            <p:cNvPr id="39" name="Graphic 38" descr="Sign">
              <a:extLst>
                <a:ext uri="{FF2B5EF4-FFF2-40B4-BE49-F238E27FC236}">
                  <a16:creationId xmlns:a16="http://schemas.microsoft.com/office/drawing/2014/main" id="{FEE3EC4A-D489-4B3A-B5FF-97898D0ED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03311" y="3738394"/>
              <a:ext cx="1531564" cy="118534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D27970E-14AC-48E5-97FA-74A4EE821406}"/>
                </a:ext>
              </a:extLst>
            </p:cNvPr>
            <p:cNvSpPr txBox="1"/>
            <p:nvPr/>
          </p:nvSpPr>
          <p:spPr>
            <a:xfrm>
              <a:off x="1916528" y="4062780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9</a:t>
              </a:r>
            </a:p>
          </p:txBody>
        </p:sp>
      </p:grp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1AD4D163-4858-412B-9011-4FC816B63B2F}"/>
              </a:ext>
            </a:extLst>
          </p:cNvPr>
          <p:cNvSpPr/>
          <p:nvPr/>
        </p:nvSpPr>
        <p:spPr>
          <a:xfrm>
            <a:off x="955241" y="1038308"/>
            <a:ext cx="893549" cy="497777"/>
          </a:xfrm>
          <a:prstGeom prst="wedgeRoundRectCallout">
            <a:avLst>
              <a:gd name="adj1" fmla="val 6042"/>
              <a:gd name="adj2" fmla="val 7154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What is History?</a:t>
            </a:r>
          </a:p>
        </p:txBody>
      </p:sp>
      <p:sp>
        <p:nvSpPr>
          <p:cNvPr id="45" name="Speech Bubble: Rectangle with Corners Rounded 44">
            <a:extLst>
              <a:ext uri="{FF2B5EF4-FFF2-40B4-BE49-F238E27FC236}">
                <a16:creationId xmlns:a16="http://schemas.microsoft.com/office/drawing/2014/main" id="{BD54BA61-ED65-49AC-8EE5-4DF4EE83EB0A}"/>
              </a:ext>
            </a:extLst>
          </p:cNvPr>
          <p:cNvSpPr/>
          <p:nvPr/>
        </p:nvSpPr>
        <p:spPr>
          <a:xfrm>
            <a:off x="1889207" y="1058216"/>
            <a:ext cx="1094654" cy="497777"/>
          </a:xfrm>
          <a:prstGeom prst="wedgeRoundRectCallout">
            <a:avLst>
              <a:gd name="adj1" fmla="val -6556"/>
              <a:gd name="adj2" fmla="val 7154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How has early migration shaped the UK?</a:t>
            </a:r>
          </a:p>
        </p:txBody>
      </p:sp>
      <p:sp>
        <p:nvSpPr>
          <p:cNvPr id="46" name="Speech Bubble: Rectangle with Corners Rounded 45">
            <a:extLst>
              <a:ext uri="{FF2B5EF4-FFF2-40B4-BE49-F238E27FC236}">
                <a16:creationId xmlns:a16="http://schemas.microsoft.com/office/drawing/2014/main" id="{8255BB5A-938C-483E-8835-916273A45720}"/>
              </a:ext>
            </a:extLst>
          </p:cNvPr>
          <p:cNvSpPr/>
          <p:nvPr/>
        </p:nvSpPr>
        <p:spPr>
          <a:xfrm>
            <a:off x="3046734" y="1063883"/>
            <a:ext cx="1194891" cy="497777"/>
          </a:xfrm>
          <a:prstGeom prst="wedgeRoundRectCallout">
            <a:avLst>
              <a:gd name="adj1" fmla="val -7289"/>
              <a:gd name="adj2" fmla="val 7273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How did the Normans take and secure power?</a:t>
            </a:r>
          </a:p>
        </p:txBody>
      </p: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FEF09791-C5CF-4974-9779-1A9772439DA9}"/>
              </a:ext>
            </a:extLst>
          </p:cNvPr>
          <p:cNvSpPr/>
          <p:nvPr/>
        </p:nvSpPr>
        <p:spPr>
          <a:xfrm>
            <a:off x="4322347" y="1063883"/>
            <a:ext cx="1244395" cy="497777"/>
          </a:xfrm>
          <a:prstGeom prst="wedgeRoundRectCallout">
            <a:avLst>
              <a:gd name="adj1" fmla="val -5716"/>
              <a:gd name="adj2" fmla="val 7305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How did religion shape society in Medieval England?</a:t>
            </a:r>
          </a:p>
        </p:txBody>
      </p:sp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3653A540-708E-43F8-92CA-BD6EB78F00E6}"/>
              </a:ext>
            </a:extLst>
          </p:cNvPr>
          <p:cNvSpPr/>
          <p:nvPr/>
        </p:nvSpPr>
        <p:spPr>
          <a:xfrm>
            <a:off x="5670011" y="1073918"/>
            <a:ext cx="1044146" cy="497777"/>
          </a:xfrm>
          <a:prstGeom prst="wedgeRoundRectCallout">
            <a:avLst>
              <a:gd name="adj1" fmla="val 11082"/>
              <a:gd name="adj2" fmla="val 68531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To what extent did Medieval Monarchs lose power?</a:t>
            </a:r>
          </a:p>
        </p:txBody>
      </p:sp>
      <p:sp>
        <p:nvSpPr>
          <p:cNvPr id="49" name="Speech Bubble: Rectangle with Corners Rounded 48">
            <a:extLst>
              <a:ext uri="{FF2B5EF4-FFF2-40B4-BE49-F238E27FC236}">
                <a16:creationId xmlns:a16="http://schemas.microsoft.com/office/drawing/2014/main" id="{7DB5B3DE-4420-411D-9AFF-DA244509D6F1}"/>
              </a:ext>
            </a:extLst>
          </p:cNvPr>
          <p:cNvSpPr/>
          <p:nvPr/>
        </p:nvSpPr>
        <p:spPr>
          <a:xfrm>
            <a:off x="8203926" y="1235212"/>
            <a:ext cx="1408924" cy="497777"/>
          </a:xfrm>
          <a:prstGeom prst="wedgeRoundRectCallout">
            <a:avLst>
              <a:gd name="adj1" fmla="val -43763"/>
              <a:gd name="adj2" fmla="val 8412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How did England’s political landscape change during the 17th and 18th centuries? </a:t>
            </a:r>
          </a:p>
        </p:txBody>
      </p:sp>
      <p:sp>
        <p:nvSpPr>
          <p:cNvPr id="50" name="Speech Bubble: Rectangle with Corners Rounded 49">
            <a:extLst>
              <a:ext uri="{FF2B5EF4-FFF2-40B4-BE49-F238E27FC236}">
                <a16:creationId xmlns:a16="http://schemas.microsoft.com/office/drawing/2014/main" id="{B362D227-27C6-41D3-814F-7723C334E103}"/>
              </a:ext>
            </a:extLst>
          </p:cNvPr>
          <p:cNvSpPr/>
          <p:nvPr/>
        </p:nvSpPr>
        <p:spPr>
          <a:xfrm>
            <a:off x="6872180" y="1064718"/>
            <a:ext cx="1041639" cy="497777"/>
          </a:xfrm>
          <a:prstGeom prst="wedgeRoundRectCallout">
            <a:avLst>
              <a:gd name="adj1" fmla="val -9846"/>
              <a:gd name="adj2" fmla="val 77631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How did England change under the Tudors?</a:t>
            </a:r>
          </a:p>
        </p:txBody>
      </p:sp>
      <p:sp>
        <p:nvSpPr>
          <p:cNvPr id="51" name="Speech Bubble: Rectangle with Corners Rounded 50">
            <a:extLst>
              <a:ext uri="{FF2B5EF4-FFF2-40B4-BE49-F238E27FC236}">
                <a16:creationId xmlns:a16="http://schemas.microsoft.com/office/drawing/2014/main" id="{97EA883B-C814-40C7-B6B4-F55D7AFFF3A8}"/>
              </a:ext>
            </a:extLst>
          </p:cNvPr>
          <p:cNvSpPr/>
          <p:nvPr/>
        </p:nvSpPr>
        <p:spPr>
          <a:xfrm>
            <a:off x="8538699" y="3381582"/>
            <a:ext cx="1244396" cy="524903"/>
          </a:xfrm>
          <a:prstGeom prst="wedgeRoundRectCallout">
            <a:avLst>
              <a:gd name="adj1" fmla="val -64455"/>
              <a:gd name="adj2" fmla="val -4969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How did British society change during the industrial revolution? </a:t>
            </a:r>
          </a:p>
        </p:txBody>
      </p:sp>
      <p:sp>
        <p:nvSpPr>
          <p:cNvPr id="52" name="Speech Bubble: Rectangle with Corners Rounded 51">
            <a:extLst>
              <a:ext uri="{FF2B5EF4-FFF2-40B4-BE49-F238E27FC236}">
                <a16:creationId xmlns:a16="http://schemas.microsoft.com/office/drawing/2014/main" id="{2D843D9C-492F-4720-A15D-F2AE3228636D}"/>
              </a:ext>
            </a:extLst>
          </p:cNvPr>
          <p:cNvSpPr/>
          <p:nvPr/>
        </p:nvSpPr>
        <p:spPr>
          <a:xfrm>
            <a:off x="4055819" y="2617543"/>
            <a:ext cx="893549" cy="497777"/>
          </a:xfrm>
          <a:prstGeom prst="wedgeRoundRectCallout">
            <a:avLst>
              <a:gd name="adj1" fmla="val -1470"/>
              <a:gd name="adj2" fmla="val 7696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How significant was World War I? </a:t>
            </a:r>
          </a:p>
        </p:txBody>
      </p:sp>
      <p:sp>
        <p:nvSpPr>
          <p:cNvPr id="53" name="Speech Bubble: Rectangle with Corners Rounded 52">
            <a:extLst>
              <a:ext uri="{FF2B5EF4-FFF2-40B4-BE49-F238E27FC236}">
                <a16:creationId xmlns:a16="http://schemas.microsoft.com/office/drawing/2014/main" id="{19388088-33B1-4EB8-9DE2-A93E9354354C}"/>
              </a:ext>
            </a:extLst>
          </p:cNvPr>
          <p:cNvSpPr/>
          <p:nvPr/>
        </p:nvSpPr>
        <p:spPr>
          <a:xfrm>
            <a:off x="5043255" y="2588434"/>
            <a:ext cx="1253512" cy="497777"/>
          </a:xfrm>
          <a:prstGeom prst="wedgeRoundRectCallout">
            <a:avLst>
              <a:gd name="adj1" fmla="val 31528"/>
              <a:gd name="adj2" fmla="val 79082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How did India become the ‘Jewell in the crown’ of the British Empire?</a:t>
            </a:r>
          </a:p>
        </p:txBody>
      </p:sp>
      <p:sp>
        <p:nvSpPr>
          <p:cNvPr id="54" name="Speech Bubble: Rectangle with Corners Rounded 53">
            <a:extLst>
              <a:ext uri="{FF2B5EF4-FFF2-40B4-BE49-F238E27FC236}">
                <a16:creationId xmlns:a16="http://schemas.microsoft.com/office/drawing/2014/main" id="{01A8C8DB-99FC-4022-9E65-9943E9732110}"/>
              </a:ext>
            </a:extLst>
          </p:cNvPr>
          <p:cNvSpPr/>
          <p:nvPr/>
        </p:nvSpPr>
        <p:spPr>
          <a:xfrm>
            <a:off x="3231246" y="4238192"/>
            <a:ext cx="1266692" cy="497777"/>
          </a:xfrm>
          <a:prstGeom prst="wedgeRoundRectCallout">
            <a:avLst>
              <a:gd name="adj1" fmla="val -32386"/>
              <a:gd name="adj2" fmla="val 94678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What were the key moments of the Second World War – A Depth Study</a:t>
            </a: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3864592" y="5911691"/>
            <a:ext cx="986895" cy="497777"/>
          </a:xfrm>
          <a:prstGeom prst="wedgeRoundRectCallout">
            <a:avLst>
              <a:gd name="adj1" fmla="val 1220"/>
              <a:gd name="adj2" fmla="val -87472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How did WW2 change the world?</a:t>
            </a:r>
          </a:p>
        </p:txBody>
      </p:sp>
      <p:sp>
        <p:nvSpPr>
          <p:cNvPr id="56" name="Speech Bubble: Rectangle with Corners Rounded 55">
            <a:extLst>
              <a:ext uri="{FF2B5EF4-FFF2-40B4-BE49-F238E27FC236}">
                <a16:creationId xmlns:a16="http://schemas.microsoft.com/office/drawing/2014/main" id="{1092B56D-335F-4CCB-9C33-1D2CC5FA705A}"/>
              </a:ext>
            </a:extLst>
          </p:cNvPr>
          <p:cNvSpPr/>
          <p:nvPr/>
        </p:nvSpPr>
        <p:spPr>
          <a:xfrm>
            <a:off x="6380514" y="2588333"/>
            <a:ext cx="1111446" cy="497777"/>
          </a:xfrm>
          <a:prstGeom prst="wedgeRoundRectCallout">
            <a:avLst>
              <a:gd name="adj1" fmla="val 9658"/>
              <a:gd name="adj2" fmla="val 8953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How did the industrial revolution impact on the world? </a:t>
            </a:r>
          </a:p>
        </p:txBody>
      </p:sp>
      <p:sp>
        <p:nvSpPr>
          <p:cNvPr id="57" name="Speech Bubble: Rectangle with Corners Rounded 56">
            <a:extLst>
              <a:ext uri="{FF2B5EF4-FFF2-40B4-BE49-F238E27FC236}">
                <a16:creationId xmlns:a16="http://schemas.microsoft.com/office/drawing/2014/main" id="{51205A72-46ED-4CAA-AB72-93A90391DCC3}"/>
              </a:ext>
            </a:extLst>
          </p:cNvPr>
          <p:cNvSpPr/>
          <p:nvPr/>
        </p:nvSpPr>
        <p:spPr>
          <a:xfrm>
            <a:off x="787971" y="4411379"/>
            <a:ext cx="893549" cy="497777"/>
          </a:xfrm>
          <a:prstGeom prst="wedgeRoundRectCallout">
            <a:avLst>
              <a:gd name="adj1" fmla="val 101558"/>
              <a:gd name="adj2" fmla="val -640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What was it like to live in Nazi Germany? </a:t>
            </a:r>
          </a:p>
        </p:txBody>
      </p:sp>
      <p:sp>
        <p:nvSpPr>
          <p:cNvPr id="58" name="Speech Bubble: Rectangle with Corners Rounded 57">
            <a:extLst>
              <a:ext uri="{FF2B5EF4-FFF2-40B4-BE49-F238E27FC236}">
                <a16:creationId xmlns:a16="http://schemas.microsoft.com/office/drawing/2014/main" id="{DF900E7F-0A3F-40EB-9782-9BCA56156022}"/>
              </a:ext>
            </a:extLst>
          </p:cNvPr>
          <p:cNvSpPr/>
          <p:nvPr/>
        </p:nvSpPr>
        <p:spPr>
          <a:xfrm>
            <a:off x="1777084" y="2866341"/>
            <a:ext cx="893549" cy="497777"/>
          </a:xfrm>
          <a:prstGeom prst="wedgeRoundRectCallout">
            <a:avLst>
              <a:gd name="adj1" fmla="val 52267"/>
              <a:gd name="adj2" fmla="val 10312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Was World War Two Inevitable?</a:t>
            </a:r>
          </a:p>
        </p:txBody>
      </p:sp>
      <p:sp>
        <p:nvSpPr>
          <p:cNvPr id="71" name="Speech Bubble: Rectangle with Corners Rounded 70">
            <a:extLst>
              <a:ext uri="{FF2B5EF4-FFF2-40B4-BE49-F238E27FC236}">
                <a16:creationId xmlns:a16="http://schemas.microsoft.com/office/drawing/2014/main" id="{29E41924-1155-4036-86D3-69D36DAA4407}"/>
              </a:ext>
            </a:extLst>
          </p:cNvPr>
          <p:cNvSpPr/>
          <p:nvPr/>
        </p:nvSpPr>
        <p:spPr>
          <a:xfrm>
            <a:off x="2781257" y="2613201"/>
            <a:ext cx="1149738" cy="552043"/>
          </a:xfrm>
          <a:prstGeom prst="wedgeRoundRectCallout">
            <a:avLst>
              <a:gd name="adj1" fmla="val 5605"/>
              <a:gd name="adj2" fmla="val 78898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What was life like in the trenches of World War One?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522" y="1706734"/>
            <a:ext cx="729415" cy="729415"/>
          </a:xfrm>
          <a:prstGeom prst="rect">
            <a:avLst/>
          </a:prstGeom>
        </p:spPr>
      </p:pic>
      <p:pic>
        <p:nvPicPr>
          <p:cNvPr id="2059" name="Picture 20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978" y="3684643"/>
            <a:ext cx="733829" cy="552043"/>
          </a:xfrm>
          <a:prstGeom prst="rect">
            <a:avLst/>
          </a:prstGeom>
        </p:spPr>
      </p:pic>
      <p:pic>
        <p:nvPicPr>
          <p:cNvPr id="2061" name="Picture 2060"/>
          <p:cNvPicPr>
            <a:picLocks noChangeAspect="1"/>
          </p:cNvPicPr>
          <p:nvPr/>
        </p:nvPicPr>
        <p:blipFill>
          <a:blip r:embed="rId7">
            <a:biLevel thresh="25000"/>
          </a:blip>
          <a:stretch>
            <a:fillRect/>
          </a:stretch>
        </p:blipFill>
        <p:spPr>
          <a:xfrm>
            <a:off x="4386352" y="3453010"/>
            <a:ext cx="261728" cy="542048"/>
          </a:xfrm>
          <a:prstGeom prst="rect">
            <a:avLst/>
          </a:prstGeom>
        </p:spPr>
      </p:pic>
      <p:pic>
        <p:nvPicPr>
          <p:cNvPr id="2071" name="Picture 207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582" y="1774424"/>
            <a:ext cx="656674" cy="594037"/>
          </a:xfrm>
          <a:prstGeom prst="rect">
            <a:avLst/>
          </a:prstGeom>
        </p:spPr>
      </p:pic>
      <p:pic>
        <p:nvPicPr>
          <p:cNvPr id="2076" name="Picture 2075"/>
          <p:cNvPicPr>
            <a:picLocks noChangeAspect="1"/>
          </p:cNvPicPr>
          <p:nvPr/>
        </p:nvPicPr>
        <p:blipFill rotWithShape="1">
          <a:blip r:embed="rId9"/>
          <a:srcRect l="13943" t="15110" r="13250" b="16801"/>
          <a:stretch/>
        </p:blipFill>
        <p:spPr>
          <a:xfrm>
            <a:off x="6907754" y="1784655"/>
            <a:ext cx="646874" cy="651494"/>
          </a:xfrm>
          <a:prstGeom prst="rect">
            <a:avLst/>
          </a:prstGeom>
        </p:spPr>
      </p:pic>
      <p:pic>
        <p:nvPicPr>
          <p:cNvPr id="2078" name="Picture 207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118834"/>
            <a:ext cx="1234746" cy="1106931"/>
          </a:xfrm>
          <a:prstGeom prst="rect">
            <a:avLst/>
          </a:prstGeom>
        </p:spPr>
      </p:pic>
      <p:sp>
        <p:nvSpPr>
          <p:cNvPr id="76" name="Speech Bubble: Rectangle with Corners Rounded 75">
            <a:extLst>
              <a:ext uri="{FF2B5EF4-FFF2-40B4-BE49-F238E27FC236}">
                <a16:creationId xmlns:a16="http://schemas.microsoft.com/office/drawing/2014/main" id="{864F621A-89CC-4201-B1EE-0AF0EB37F73B}"/>
              </a:ext>
            </a:extLst>
          </p:cNvPr>
          <p:cNvSpPr/>
          <p:nvPr/>
        </p:nvSpPr>
        <p:spPr>
          <a:xfrm>
            <a:off x="7805429" y="4264298"/>
            <a:ext cx="986895" cy="497777"/>
          </a:xfrm>
          <a:prstGeom prst="wedgeRoundRectCallout">
            <a:avLst>
              <a:gd name="adj1" fmla="val 7306"/>
              <a:gd name="adj2" fmla="val 8767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3" b="1" dirty="0"/>
              <a:t>GCSE Starts – Health and Medicine</a:t>
            </a:r>
          </a:p>
        </p:txBody>
      </p:sp>
      <p:pic>
        <p:nvPicPr>
          <p:cNvPr id="77" name="Graphic 76" descr="Hourglass 90% with solid fill">
            <a:extLst>
              <a:ext uri="{FF2B5EF4-FFF2-40B4-BE49-F238E27FC236}">
                <a16:creationId xmlns:a16="http://schemas.microsoft.com/office/drawing/2014/main" id="{5881D193-7698-4C15-BACF-CAB56688E6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7227" y="1699587"/>
            <a:ext cx="742950" cy="74295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218AD7C4-F2BE-48A3-B66E-3B0A507F96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4588" y="1742108"/>
            <a:ext cx="679912" cy="679912"/>
          </a:xfrm>
          <a:prstGeom prst="rect">
            <a:avLst/>
          </a:prstGeom>
        </p:spPr>
      </p:pic>
      <p:pic>
        <p:nvPicPr>
          <p:cNvPr id="79" name="Graphic 78" descr="Scroll with solid fill">
            <a:extLst>
              <a:ext uri="{FF2B5EF4-FFF2-40B4-BE49-F238E27FC236}">
                <a16:creationId xmlns:a16="http://schemas.microsoft.com/office/drawing/2014/main" id="{2E199EFD-EF73-4848-9255-E13A92EEAC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923371" y="1778143"/>
            <a:ext cx="597992" cy="597992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ED35DC53-893B-4487-BFED-9F3A6F1DE31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03562" y="1911359"/>
            <a:ext cx="825906" cy="825906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1A06CFCA-8540-49D0-927E-F3E450D765E2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23834" t="13146" r="23771" b="20563"/>
          <a:stretch/>
        </p:blipFill>
        <p:spPr>
          <a:xfrm>
            <a:off x="7795749" y="2861833"/>
            <a:ext cx="455810" cy="576706"/>
          </a:xfrm>
          <a:prstGeom prst="rect">
            <a:avLst/>
          </a:prstGeom>
        </p:spPr>
      </p:pic>
      <p:pic>
        <p:nvPicPr>
          <p:cNvPr id="82" name="Graphic 81" descr="Lightbulb and gear with solid fill">
            <a:extLst>
              <a:ext uri="{FF2B5EF4-FFF2-40B4-BE49-F238E27FC236}">
                <a16:creationId xmlns:a16="http://schemas.microsoft.com/office/drawing/2014/main" id="{75CBC10D-BAF1-4516-AFAF-AB1B823CEE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718855" y="3337391"/>
            <a:ext cx="742950" cy="742950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DE20D4C4-6E62-4BFA-943C-0CFF6AAB474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05135" y="3496084"/>
            <a:ext cx="659080" cy="659080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46BD0847-5684-44CF-98F1-7A1AB76F65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917" y="3373541"/>
            <a:ext cx="457590" cy="413944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5B44D1FD-710E-4AB9-B5BE-F2E834F3B153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2386" b="79902" l="20098" r="79412">
                        <a14:foregroundMark x1="63072" y1="24673" x2="71242" y2="22386"/>
                        <a14:foregroundMark x1="71242" y1="22386" x2="68791" y2="25980"/>
                        <a14:foregroundMark x1="79575" y1="75654" x2="79575" y2="69444"/>
                        <a14:foregroundMark x1="35784" y1="79575" x2="48039" y2="79902"/>
                        <a14:foregroundMark x1="20098" y1="76144" x2="20098" y2="68791"/>
                        <a14:foregroundMark x1="29085" y1="75490" x2="32190" y2="75000"/>
                        <a14:foregroundMark x1="57680" y1="73693" x2="61601" y2="74020"/>
                        <a14:foregroundMark x1="65523" y1="74020" x2="67157" y2="74020"/>
                      </a14:backgroundRemoval>
                    </a14:imgEffect>
                  </a14:imgLayer>
                </a14:imgProps>
              </a:ext>
            </a:extLst>
          </a:blip>
          <a:srcRect l="17527" t="18939" r="18847" b="19261"/>
          <a:stretch/>
        </p:blipFill>
        <p:spPr>
          <a:xfrm>
            <a:off x="3353138" y="3401166"/>
            <a:ext cx="675625" cy="656232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FF9F8239-4CF2-4768-B75D-F8E5A4409A0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273300" y="4211037"/>
            <a:ext cx="710899" cy="710899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191F6BAD-DFA7-4A6A-8942-E7305D029E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1256" y="5008794"/>
            <a:ext cx="733829" cy="552043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0D30EDD9-3100-44F2-BE8D-E467D6A14D6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778" b="89778" l="6667" r="92889">
                        <a14:foregroundMark x1="7111" y1="77333" x2="8000" y2="20444"/>
                        <a14:foregroundMark x1="13778" y1="26222" x2="13778" y2="26222"/>
                        <a14:foregroundMark x1="21778" y1="24889" x2="21778" y2="24889"/>
                        <a14:foregroundMark x1="32000" y1="25778" x2="32000" y2="25778"/>
                        <a14:foregroundMark x1="28444" y1="24889" x2="28444" y2="24889"/>
                        <a14:foregroundMark x1="31111" y1="23556" x2="31111" y2="23556"/>
                        <a14:foregroundMark x1="28444" y1="24889" x2="28444" y2="24889"/>
                        <a14:foregroundMark x1="39556" y1="24889" x2="39556" y2="24889"/>
                        <a14:foregroundMark x1="35111" y1="32889" x2="35111" y2="32889"/>
                        <a14:foregroundMark x1="33778" y1="32444" x2="33778" y2="32444"/>
                        <a14:foregroundMark x1="15556" y1="32000" x2="15556" y2="32000"/>
                        <a14:foregroundMark x1="27556" y1="33333" x2="27556" y2="33333"/>
                        <a14:foregroundMark x1="13333" y1="40889" x2="13333" y2="40889"/>
                        <a14:foregroundMark x1="12444" y1="41778" x2="12444" y2="41778"/>
                        <a14:foregroundMark x1="21778" y1="40444" x2="21778" y2="40444"/>
                        <a14:foregroundMark x1="24000" y1="42222" x2="24000" y2="42222"/>
                        <a14:foregroundMark x1="24444" y1="39556" x2="24444" y2="39556"/>
                        <a14:foregroundMark x1="24000" y1="42222" x2="24000" y2="42222"/>
                        <a14:foregroundMark x1="30222" y1="40000" x2="30222" y2="40000"/>
                        <a14:foregroundMark x1="40000" y1="40889" x2="40000" y2="40889"/>
                        <a14:foregroundMark x1="37333" y1="39556" x2="37333" y2="39556"/>
                        <a14:foregroundMark x1="37778" y1="39556" x2="37778" y2="39556"/>
                        <a14:foregroundMark x1="37778" y1="39111" x2="37778" y2="39111"/>
                        <a14:foregroundMark x1="37778" y1="39111" x2="37778" y2="39111"/>
                        <a14:foregroundMark x1="37333" y1="39556" x2="38222" y2="39556"/>
                        <a14:foregroundMark x1="92000" y1="22667" x2="92889" y2="42222"/>
                        <a14:foregroundMark x1="58222" y1="54222" x2="64444" y2="48889"/>
                        <a14:foregroundMark x1="26667" y1="75111" x2="29778" y2="74667"/>
                        <a14:foregroundMark x1="34667" y1="74667" x2="46222" y2="74667"/>
                        <a14:foregroundMark x1="46222" y1="74667" x2="46222" y2="74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0577" y="4968881"/>
            <a:ext cx="843539" cy="843539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3E3DF7C0-F4CE-426E-A499-598C6BB3E4A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630" y="5170327"/>
            <a:ext cx="544148" cy="544148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63866F34-0314-467D-B7F2-05645EF174F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457352" y="5035430"/>
            <a:ext cx="1068563" cy="374984"/>
          </a:xfrm>
          <a:prstGeom prst="rect">
            <a:avLst/>
          </a:prstGeom>
        </p:spPr>
      </p:pic>
      <p:sp>
        <p:nvSpPr>
          <p:cNvPr id="59" name="Speech Bubble: Rectangle with Corners Rounded 58">
            <a:extLst>
              <a:ext uri="{FF2B5EF4-FFF2-40B4-BE49-F238E27FC236}">
                <a16:creationId xmlns:a16="http://schemas.microsoft.com/office/drawing/2014/main" id="{3F13F8E4-301E-4D40-A9BE-3CF68C9B4F88}"/>
              </a:ext>
            </a:extLst>
          </p:cNvPr>
          <p:cNvSpPr/>
          <p:nvPr/>
        </p:nvSpPr>
        <p:spPr>
          <a:xfrm>
            <a:off x="4921808" y="4322955"/>
            <a:ext cx="1225734" cy="413014"/>
          </a:xfrm>
          <a:prstGeom prst="wedgeRoundRectCallout">
            <a:avLst>
              <a:gd name="adj1" fmla="val 649"/>
              <a:gd name="adj2" fmla="val 15178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0" b="1" dirty="0"/>
              <a:t>How did Civil Rights in America change?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0B8A9F28-D197-4488-96CC-7C74F726097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047961" y="5038850"/>
            <a:ext cx="675625" cy="675625"/>
          </a:xfrm>
          <a:prstGeom prst="rect">
            <a:avLst/>
          </a:prstGeom>
        </p:spPr>
      </p:pic>
      <p:sp>
        <p:nvSpPr>
          <p:cNvPr id="61" name="Speech Bubble: Rectangle with Corners Rounded 60">
            <a:extLst>
              <a:ext uri="{FF2B5EF4-FFF2-40B4-BE49-F238E27FC236}">
                <a16:creationId xmlns:a16="http://schemas.microsoft.com/office/drawing/2014/main" id="{FC3A97CA-B8ED-4AE0-B631-D064A66DE2CC}"/>
              </a:ext>
            </a:extLst>
          </p:cNvPr>
          <p:cNvSpPr/>
          <p:nvPr/>
        </p:nvSpPr>
        <p:spPr>
          <a:xfrm>
            <a:off x="5664338" y="6037664"/>
            <a:ext cx="1714050" cy="426028"/>
          </a:xfrm>
          <a:prstGeom prst="wedgeRoundRectCallout">
            <a:avLst>
              <a:gd name="adj1" fmla="val 858"/>
              <a:gd name="adj2" fmla="val -138008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10" b="1" dirty="0"/>
              <a:t>How is Leominster linked to History?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1753D6A-60A7-4721-90EC-329A91CA52E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10000" b="90000" l="10000" r="90000">
                        <a14:foregroundMark x1="40918" y1="84859" x2="50033" y2="88174"/>
                        <a14:foregroundMark x1="27556" y1="80000" x2="29280" y2="80627"/>
                        <a14:foregroundMark x1="57455" y1="73719" x2="56889" y2="73333"/>
                        <a14:foregroundMark x1="58079" y1="74145" x2="57501" y2="73751"/>
                        <a14:foregroundMark x1="62459" y1="77131" x2="61309" y2="76347"/>
                        <a14:foregroundMark x1="73344" y1="84553" x2="71062" y2="82997"/>
                        <a14:foregroundMark x1="56889" y1="73333" x2="52000" y2="72889"/>
                        <a14:backgroundMark x1="29333" y1="81778" x2="37333" y2="81778"/>
                        <a14:backgroundMark x1="58222" y1="74222" x2="60889" y2="71556"/>
                        <a14:backgroundMark x1="66667" y1="81778" x2="69778" y2="81778"/>
                        <a14:backgroundMark x1="70667" y1="89778" x2="77333" y2="87111"/>
                        <a14:backgroundMark x1="72444" y1="88000" x2="51111" y2="89778"/>
                        <a14:backgroundMark x1="33778" y1="83111" x2="41778" y2="83556"/>
                        <a14:backgroundMark x1="67111" y1="81333" x2="64889" y2="80889"/>
                        <a14:backgroundMark x1="69778" y1="82667" x2="64444" y2="80889"/>
                        <a14:backgroundMark x1="57333" y1="75556" x2="62667" y2="73778"/>
                        <a14:backgroundMark x1="57333" y1="74222" x2="58222" y2="71556"/>
                        <a14:backgroundMark x1="35556" y1="80444" x2="29778" y2="81333"/>
                        <a14:backgroundMark x1="68889" y1="82222" x2="71556" y2="82222"/>
                        <a14:backgroundMark x1="69778" y1="72444" x2="69778" y2="72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4613" y="5006908"/>
            <a:ext cx="707567" cy="70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29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3712" y="1676792"/>
            <a:ext cx="9287616" cy="401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281311" y="697420"/>
            <a:ext cx="9369826" cy="342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25" b="1" u="sng" dirty="0">
                <a:latin typeface="Century Gothic" panose="020B0502020202020204" pitchFamily="34" charset="0"/>
              </a:rPr>
              <a:t>The path through Year 7 History at Earl Mortimer College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54361" y="797108"/>
            <a:ext cx="1289107" cy="963092"/>
            <a:chOff x="288000" y="67054"/>
            <a:chExt cx="1586593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1216" y="402135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7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8759316" y="4112343"/>
            <a:ext cx="1289107" cy="963092"/>
            <a:chOff x="9645280" y="1211044"/>
            <a:chExt cx="158659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8496" y="1546125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8</a:t>
              </a:r>
            </a:p>
          </p:txBody>
        </p:sp>
      </p:grpSp>
      <p:sp>
        <p:nvSpPr>
          <p:cNvPr id="56" name="Speech Bubble: Rectangle with Corners Rounded 55">
            <a:extLst>
              <a:ext uri="{FF2B5EF4-FFF2-40B4-BE49-F238E27FC236}">
                <a16:creationId xmlns:a16="http://schemas.microsoft.com/office/drawing/2014/main" id="{1092B56D-335F-4CCB-9C33-1D2CC5FA705A}"/>
              </a:ext>
            </a:extLst>
          </p:cNvPr>
          <p:cNvSpPr/>
          <p:nvPr/>
        </p:nvSpPr>
        <p:spPr>
          <a:xfrm>
            <a:off x="1197780" y="1070066"/>
            <a:ext cx="1379617" cy="426028"/>
          </a:xfrm>
          <a:prstGeom prst="wedgeRoundRectCallout">
            <a:avLst>
              <a:gd name="adj1" fmla="val 62536"/>
              <a:gd name="adj2" fmla="val 6948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What is History?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794" y="1858307"/>
            <a:ext cx="549863" cy="5498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4425" y="2245288"/>
            <a:ext cx="729415" cy="72941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572" y="3387750"/>
            <a:ext cx="583274" cy="583274"/>
          </a:xfrm>
          <a:prstGeom prst="rect">
            <a:avLst/>
          </a:prstGeom>
        </p:spPr>
      </p:pic>
      <p:pic>
        <p:nvPicPr>
          <p:cNvPr id="2050" name="Picture 20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4897" y="1621145"/>
            <a:ext cx="856707" cy="856707"/>
          </a:xfrm>
          <a:prstGeom prst="rect">
            <a:avLst/>
          </a:prstGeom>
        </p:spPr>
      </p:pic>
      <p:pic>
        <p:nvPicPr>
          <p:cNvPr id="2051" name="Picture 20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1013" y="5067154"/>
            <a:ext cx="546679" cy="546679"/>
          </a:xfrm>
          <a:prstGeom prst="rect">
            <a:avLst/>
          </a:prstGeom>
        </p:spPr>
      </p:pic>
      <p:pic>
        <p:nvPicPr>
          <p:cNvPr id="2055" name="Picture 205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076" y="4742379"/>
            <a:ext cx="583772" cy="583772"/>
          </a:xfrm>
          <a:prstGeom prst="rect">
            <a:avLst/>
          </a:prstGeom>
        </p:spPr>
      </p:pic>
      <p:pic>
        <p:nvPicPr>
          <p:cNvPr id="2067" name="Picture 206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57616" y="5027155"/>
            <a:ext cx="1035119" cy="597991"/>
          </a:xfrm>
          <a:prstGeom prst="rect">
            <a:avLst/>
          </a:prstGeom>
        </p:spPr>
      </p:pic>
      <p:pic>
        <p:nvPicPr>
          <p:cNvPr id="2076" name="Picture 2075"/>
          <p:cNvPicPr>
            <a:picLocks noChangeAspect="1"/>
          </p:cNvPicPr>
          <p:nvPr/>
        </p:nvPicPr>
        <p:blipFill rotWithShape="1">
          <a:blip r:embed="rId12"/>
          <a:srcRect l="13943" t="15110" r="13250" b="16801"/>
          <a:stretch/>
        </p:blipFill>
        <p:spPr>
          <a:xfrm>
            <a:off x="3302020" y="5055797"/>
            <a:ext cx="646874" cy="651494"/>
          </a:xfrm>
          <a:prstGeom prst="rect">
            <a:avLst/>
          </a:prstGeom>
        </p:spPr>
      </p:pic>
      <p:pic>
        <p:nvPicPr>
          <p:cNvPr id="2078" name="Picture 207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5106501"/>
            <a:ext cx="1234746" cy="11069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61807" y="3012818"/>
            <a:ext cx="583863" cy="583863"/>
          </a:xfrm>
          <a:prstGeom prst="rect">
            <a:avLst/>
          </a:prstGeom>
        </p:spPr>
      </p:pic>
      <p:sp>
        <p:nvSpPr>
          <p:cNvPr id="67" name="Speech Bubble: Rectangle with Corners Rounded 66">
            <a:extLst>
              <a:ext uri="{FF2B5EF4-FFF2-40B4-BE49-F238E27FC236}">
                <a16:creationId xmlns:a16="http://schemas.microsoft.com/office/drawing/2014/main" id="{38B19884-F1B8-40B9-BA92-0659C7B4D82A}"/>
              </a:ext>
            </a:extLst>
          </p:cNvPr>
          <p:cNvSpPr/>
          <p:nvPr/>
        </p:nvSpPr>
        <p:spPr>
          <a:xfrm>
            <a:off x="3515700" y="1092015"/>
            <a:ext cx="2069425" cy="426028"/>
          </a:xfrm>
          <a:prstGeom prst="wedgeRoundRectCallout">
            <a:avLst>
              <a:gd name="adj1" fmla="val 26099"/>
              <a:gd name="adj2" fmla="val 7729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has early migration shaped the UK?</a:t>
            </a:r>
          </a:p>
        </p:txBody>
      </p:sp>
      <p:sp>
        <p:nvSpPr>
          <p:cNvPr id="68" name="Speech Bubble: Rectangle with Corners Rounded 67">
            <a:extLst>
              <a:ext uri="{FF2B5EF4-FFF2-40B4-BE49-F238E27FC236}">
                <a16:creationId xmlns:a16="http://schemas.microsoft.com/office/drawing/2014/main" id="{ED022132-8230-4CB3-A6C3-EA3ADFAB2DAF}"/>
              </a:ext>
            </a:extLst>
          </p:cNvPr>
          <p:cNvSpPr/>
          <p:nvPr/>
        </p:nvSpPr>
        <p:spPr>
          <a:xfrm>
            <a:off x="7561807" y="1220519"/>
            <a:ext cx="2129839" cy="426028"/>
          </a:xfrm>
          <a:prstGeom prst="wedgeRoundRectCallout">
            <a:avLst>
              <a:gd name="adj1" fmla="val -26311"/>
              <a:gd name="adj2" fmla="val 13282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did the Normans take and secure power?</a:t>
            </a:r>
          </a:p>
        </p:txBody>
      </p:sp>
      <p:sp>
        <p:nvSpPr>
          <p:cNvPr id="70" name="Speech Bubble: Rectangle with Corners Rounded 69">
            <a:extLst>
              <a:ext uri="{FF2B5EF4-FFF2-40B4-BE49-F238E27FC236}">
                <a16:creationId xmlns:a16="http://schemas.microsoft.com/office/drawing/2014/main" id="{AC22D797-DD82-4569-84FD-4EB7C7FC8751}"/>
              </a:ext>
            </a:extLst>
          </p:cNvPr>
          <p:cNvSpPr/>
          <p:nvPr/>
        </p:nvSpPr>
        <p:spPr>
          <a:xfrm>
            <a:off x="3142995" y="2633159"/>
            <a:ext cx="2368184" cy="426028"/>
          </a:xfrm>
          <a:prstGeom prst="wedgeRoundRectCallout">
            <a:avLst>
              <a:gd name="adj1" fmla="val 44585"/>
              <a:gd name="adj2" fmla="val 8212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did religion shape society in Medieval England?</a:t>
            </a:r>
          </a:p>
        </p:txBody>
      </p:sp>
      <p:sp>
        <p:nvSpPr>
          <p:cNvPr id="72" name="Speech Bubble: Rectangle with Corners Rounded 71">
            <a:extLst>
              <a:ext uri="{FF2B5EF4-FFF2-40B4-BE49-F238E27FC236}">
                <a16:creationId xmlns:a16="http://schemas.microsoft.com/office/drawing/2014/main" id="{FE16A275-2D3F-46CA-9F6A-F3B279D85842}"/>
              </a:ext>
            </a:extLst>
          </p:cNvPr>
          <p:cNvSpPr/>
          <p:nvPr/>
        </p:nvSpPr>
        <p:spPr>
          <a:xfrm>
            <a:off x="103126" y="3019814"/>
            <a:ext cx="2065819" cy="583273"/>
          </a:xfrm>
          <a:prstGeom prst="wedgeRoundRectCallout">
            <a:avLst>
              <a:gd name="adj1" fmla="val 53934"/>
              <a:gd name="adj2" fmla="val 13269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To what extent did Medieval Monarchs lose power?</a:t>
            </a:r>
          </a:p>
        </p:txBody>
      </p:sp>
      <p:sp>
        <p:nvSpPr>
          <p:cNvPr id="75" name="Speech Bubble: Rectangle with Corners Rounded 74">
            <a:extLst>
              <a:ext uri="{FF2B5EF4-FFF2-40B4-BE49-F238E27FC236}">
                <a16:creationId xmlns:a16="http://schemas.microsoft.com/office/drawing/2014/main" id="{8B4D5400-FE90-49E1-B960-50A6B3AD3AEE}"/>
              </a:ext>
            </a:extLst>
          </p:cNvPr>
          <p:cNvSpPr/>
          <p:nvPr/>
        </p:nvSpPr>
        <p:spPr>
          <a:xfrm>
            <a:off x="1976430" y="5719079"/>
            <a:ext cx="2069425" cy="426028"/>
          </a:xfrm>
          <a:prstGeom prst="wedgeRoundRectCallout">
            <a:avLst>
              <a:gd name="adj1" fmla="val 94816"/>
              <a:gd name="adj2" fmla="val -5941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did England change under the Tudors?</a:t>
            </a:r>
          </a:p>
        </p:txBody>
      </p:sp>
      <p:sp>
        <p:nvSpPr>
          <p:cNvPr id="77" name="Speech Bubble: Rectangle with Corners Rounded 76">
            <a:extLst>
              <a:ext uri="{FF2B5EF4-FFF2-40B4-BE49-F238E27FC236}">
                <a16:creationId xmlns:a16="http://schemas.microsoft.com/office/drawing/2014/main" id="{7F35D052-C1AE-4502-BEDC-EE504C07AF5F}"/>
              </a:ext>
            </a:extLst>
          </p:cNvPr>
          <p:cNvSpPr/>
          <p:nvPr/>
        </p:nvSpPr>
        <p:spPr>
          <a:xfrm>
            <a:off x="5635023" y="4196616"/>
            <a:ext cx="2844324" cy="548217"/>
          </a:xfrm>
          <a:prstGeom prst="wedgeRoundRectCallout">
            <a:avLst>
              <a:gd name="adj1" fmla="val 21687"/>
              <a:gd name="adj2" fmla="val 8376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did England’s political landscape change during the 17th and 18th centuries? 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BFC53547-9B53-4BBD-89B6-AA960CF7561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418" y="1724169"/>
            <a:ext cx="664148" cy="600799"/>
          </a:xfrm>
          <a:prstGeom prst="rect">
            <a:avLst/>
          </a:prstGeom>
        </p:spPr>
      </p:pic>
      <p:pic>
        <p:nvPicPr>
          <p:cNvPr id="11" name="Graphic 10" descr="Hourglass 90% with solid fill">
            <a:extLst>
              <a:ext uri="{FF2B5EF4-FFF2-40B4-BE49-F238E27FC236}">
                <a16:creationId xmlns:a16="http://schemas.microsoft.com/office/drawing/2014/main" id="{4ABA1B04-064D-4C68-854A-5B94B4B88FB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356184" y="1676476"/>
            <a:ext cx="742950" cy="742950"/>
          </a:xfrm>
          <a:prstGeom prst="rect">
            <a:avLst/>
          </a:prstGeom>
        </p:spPr>
      </p:pic>
      <p:pic>
        <p:nvPicPr>
          <p:cNvPr id="13" name="Graphic 12" descr="Image with solid fill">
            <a:extLst>
              <a:ext uri="{FF2B5EF4-FFF2-40B4-BE49-F238E27FC236}">
                <a16:creationId xmlns:a16="http://schemas.microsoft.com/office/drawing/2014/main" id="{E3F4875E-EAC2-416D-B4B0-3BB35E895AC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053983" y="1700105"/>
            <a:ext cx="742950" cy="742950"/>
          </a:xfrm>
          <a:prstGeom prst="rect">
            <a:avLst/>
          </a:prstGeom>
        </p:spPr>
      </p:pic>
      <p:pic>
        <p:nvPicPr>
          <p:cNvPr id="15" name="Graphic 14" descr="Newspaper with solid fill">
            <a:extLst>
              <a:ext uri="{FF2B5EF4-FFF2-40B4-BE49-F238E27FC236}">
                <a16:creationId xmlns:a16="http://schemas.microsoft.com/office/drawing/2014/main" id="{C240E20D-1391-4C5E-A17E-2BAF57B63C6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771520" y="1665220"/>
            <a:ext cx="742950" cy="7429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5188B0-EB62-4DCA-8195-FD423F5B6BC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791836" y="1770389"/>
            <a:ext cx="532613" cy="5326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F7709D3-3F01-46ED-8FCE-54E182567CF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154164" y="1724168"/>
            <a:ext cx="624254" cy="6242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8D4CC6-F13D-4532-86AB-51BD01E0BB1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06568" y="3375828"/>
            <a:ext cx="389243" cy="5838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5F7E933-35D5-418E-971C-0743B062815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394463" y="3327787"/>
            <a:ext cx="679912" cy="6799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CC1835-9F76-4F0E-90CE-5376B88832C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676870" y="3353639"/>
            <a:ext cx="651495" cy="6514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B2F6DB8-1876-4FC4-8D09-31A4655763C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092650" y="3445842"/>
            <a:ext cx="532807" cy="532807"/>
          </a:xfrm>
          <a:prstGeom prst="rect">
            <a:avLst/>
          </a:prstGeom>
        </p:spPr>
      </p:pic>
      <p:pic>
        <p:nvPicPr>
          <p:cNvPr id="24" name="Graphic 23" descr="Scroll with solid fill">
            <a:extLst>
              <a:ext uri="{FF2B5EF4-FFF2-40B4-BE49-F238E27FC236}">
                <a16:creationId xmlns:a16="http://schemas.microsoft.com/office/drawing/2014/main" id="{7D195478-58EF-4CE4-A365-F53CF6AFB49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529369" y="3652143"/>
            <a:ext cx="597992" cy="597992"/>
          </a:xfrm>
          <a:prstGeom prst="rect">
            <a:avLst/>
          </a:prstGeom>
        </p:spPr>
      </p:pic>
      <p:pic>
        <p:nvPicPr>
          <p:cNvPr id="26" name="Graphic 25" descr="Group of men with solid fill">
            <a:extLst>
              <a:ext uri="{FF2B5EF4-FFF2-40B4-BE49-F238E27FC236}">
                <a16:creationId xmlns:a16="http://schemas.microsoft.com/office/drawing/2014/main" id="{71982B45-0D40-4431-90BD-282DFFF64CB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326197" y="4197068"/>
            <a:ext cx="548217" cy="548217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3776C3C0-FEE1-46EC-AAED-9708B90B5E2E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49" y="5042113"/>
            <a:ext cx="602000" cy="602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1DCCF4F-D079-4FBE-AE10-7AF94185824E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4292" b="89700" l="9259" r="91667">
                        <a14:foregroundMark x1="8796" y1="39056" x2="24537" y2="14592"/>
                        <a14:foregroundMark x1="24537" y1="14592" x2="50000" y2="4292"/>
                        <a14:foregroundMark x1="50000" y1="4292" x2="80556" y2="11159"/>
                        <a14:foregroundMark x1="80556" y1="11159" x2="26852" y2="23605"/>
                        <a14:foregroundMark x1="26852" y1="23605" x2="11574" y2="43777"/>
                        <a14:foregroundMark x1="11574" y1="43777" x2="9722" y2="39485"/>
                        <a14:foregroundMark x1="51852" y1="70386" x2="53241" y2="72103"/>
                        <a14:foregroundMark x1="57407" y1="27897" x2="64815" y2="26180"/>
                        <a14:foregroundMark x1="40741" y1="30901" x2="47222" y2="30901"/>
                        <a14:foregroundMark x1="40741" y1="31330" x2="47222" y2="31330"/>
                        <a14:foregroundMark x1="70370" y1="35193" x2="69907" y2="28326"/>
                        <a14:foregroundMark x1="69907" y1="28326" x2="69907" y2="28326"/>
                        <a14:foregroundMark x1="40278" y1="32189" x2="68519" y2="42489"/>
                        <a14:foregroundMark x1="36574" y1="36481" x2="31481" y2="25751"/>
                        <a14:foregroundMark x1="46759" y1="14592" x2="72222" y2="15880"/>
                        <a14:foregroundMark x1="72222" y1="15880" x2="76389" y2="18026"/>
                        <a14:foregroundMark x1="76389" y1="18026" x2="76389" y2="18026"/>
                        <a14:foregroundMark x1="43519" y1="46781" x2="56019" y2="53219"/>
                        <a14:foregroundMark x1="56019" y1="53219" x2="51852" y2="51502"/>
                        <a14:foregroundMark x1="88889" y1="72961" x2="89815" y2="61373"/>
                        <a14:foregroundMark x1="91667" y1="60515" x2="90741" y2="69957"/>
                        <a14:foregroundMark x1="83333" y1="19742" x2="75926" y2="10300"/>
                        <a14:foregroundMark x1="83333" y1="15021" x2="84259" y2="16738"/>
                        <a14:foregroundMark x1="81481" y1="12876" x2="85185" y2="18884"/>
                        <a14:foregroundMark x1="70833" y1="22747" x2="77315" y2="227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2597" y="5014187"/>
            <a:ext cx="663471" cy="71568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F6E1D979-2084-4565-90C5-BD68A037DB17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302" y="5055796"/>
            <a:ext cx="294221" cy="294221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424F62B9-F65E-4CF0-ABB1-9A07EE3A8321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989" y="5348656"/>
            <a:ext cx="294221" cy="294221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958A0286-E5F2-4BF7-B186-520669BE3069}"/>
              </a:ext>
            </a:extLst>
          </p:cNvPr>
          <p:cNvSpPr txBox="1"/>
          <p:nvPr/>
        </p:nvSpPr>
        <p:spPr>
          <a:xfrm>
            <a:off x="7308356" y="5253017"/>
            <a:ext cx="703489" cy="21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13" dirty="0"/>
              <a:t>vs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D88C13C-EB9E-4067-BCCC-CBD00D3DC3D8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858432" y="4959078"/>
            <a:ext cx="825906" cy="82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2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3712" y="1676792"/>
            <a:ext cx="9287616" cy="401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281311" y="697420"/>
            <a:ext cx="9369826" cy="342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25" b="1" u="sng" dirty="0">
                <a:latin typeface="Century Gothic" panose="020B0502020202020204" pitchFamily="34" charset="0"/>
              </a:rPr>
              <a:t>The path through Year 8 History at Earl Mortimer College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32612" y="948267"/>
            <a:ext cx="1289107" cy="963092"/>
            <a:chOff x="288000" y="67054"/>
            <a:chExt cx="1586593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1216" y="402135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8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8759316" y="4112343"/>
            <a:ext cx="1289107" cy="963092"/>
            <a:chOff x="9645280" y="1211044"/>
            <a:chExt cx="1586593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58496" y="1546125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9</a:t>
              </a:r>
            </a:p>
          </p:txBody>
        </p:sp>
      </p:grpSp>
      <p:sp>
        <p:nvSpPr>
          <p:cNvPr id="56" name="Speech Bubble: Rectangle with Corners Rounded 55">
            <a:extLst>
              <a:ext uri="{FF2B5EF4-FFF2-40B4-BE49-F238E27FC236}">
                <a16:creationId xmlns:a16="http://schemas.microsoft.com/office/drawing/2014/main" id="{1092B56D-335F-4CCB-9C33-1D2CC5FA705A}"/>
              </a:ext>
            </a:extLst>
          </p:cNvPr>
          <p:cNvSpPr/>
          <p:nvPr/>
        </p:nvSpPr>
        <p:spPr>
          <a:xfrm>
            <a:off x="931678" y="1061845"/>
            <a:ext cx="1942736" cy="537422"/>
          </a:xfrm>
          <a:prstGeom prst="wedgeRoundRectCallout">
            <a:avLst>
              <a:gd name="adj1" fmla="val 62536"/>
              <a:gd name="adj2" fmla="val 6948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did British society change during the industrial revolution? </a:t>
            </a:r>
          </a:p>
        </p:txBody>
      </p:sp>
      <p:pic>
        <p:nvPicPr>
          <p:cNvPr id="2078" name="Picture 207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06501"/>
            <a:ext cx="1234746" cy="1106931"/>
          </a:xfrm>
          <a:prstGeom prst="rect">
            <a:avLst/>
          </a:prstGeom>
        </p:spPr>
      </p:pic>
      <p:sp>
        <p:nvSpPr>
          <p:cNvPr id="68" name="Speech Bubble: Rectangle with Corners Rounded 67">
            <a:extLst>
              <a:ext uri="{FF2B5EF4-FFF2-40B4-BE49-F238E27FC236}">
                <a16:creationId xmlns:a16="http://schemas.microsoft.com/office/drawing/2014/main" id="{ED022132-8230-4CB3-A6C3-EA3ADFAB2DAF}"/>
              </a:ext>
            </a:extLst>
          </p:cNvPr>
          <p:cNvSpPr/>
          <p:nvPr/>
        </p:nvSpPr>
        <p:spPr>
          <a:xfrm>
            <a:off x="7701657" y="1220519"/>
            <a:ext cx="2119670" cy="562046"/>
          </a:xfrm>
          <a:prstGeom prst="wedgeRoundRectCallout">
            <a:avLst>
              <a:gd name="adj1" fmla="val -26311"/>
              <a:gd name="adj2" fmla="val 13282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did the industrial revolution impact on the world? </a:t>
            </a:r>
          </a:p>
        </p:txBody>
      </p:sp>
      <p:sp>
        <p:nvSpPr>
          <p:cNvPr id="70" name="Speech Bubble: Rectangle with Corners Rounded 69">
            <a:extLst>
              <a:ext uri="{FF2B5EF4-FFF2-40B4-BE49-F238E27FC236}">
                <a16:creationId xmlns:a16="http://schemas.microsoft.com/office/drawing/2014/main" id="{AC22D797-DD82-4569-84FD-4EB7C7FC8751}"/>
              </a:ext>
            </a:extLst>
          </p:cNvPr>
          <p:cNvSpPr/>
          <p:nvPr/>
        </p:nvSpPr>
        <p:spPr>
          <a:xfrm>
            <a:off x="3114292" y="2645137"/>
            <a:ext cx="2664126" cy="426028"/>
          </a:xfrm>
          <a:prstGeom prst="wedgeRoundRectCallout">
            <a:avLst>
              <a:gd name="adj1" fmla="val 44585"/>
              <a:gd name="adj2" fmla="val 8212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did India become the ‘Jewell in the crown’ of the British Empire?</a:t>
            </a:r>
          </a:p>
        </p:txBody>
      </p:sp>
      <p:sp>
        <p:nvSpPr>
          <p:cNvPr id="72" name="Speech Bubble: Rectangle with Corners Rounded 71">
            <a:extLst>
              <a:ext uri="{FF2B5EF4-FFF2-40B4-BE49-F238E27FC236}">
                <a16:creationId xmlns:a16="http://schemas.microsoft.com/office/drawing/2014/main" id="{FE16A275-2D3F-46CA-9F6A-F3B279D85842}"/>
              </a:ext>
            </a:extLst>
          </p:cNvPr>
          <p:cNvSpPr/>
          <p:nvPr/>
        </p:nvSpPr>
        <p:spPr>
          <a:xfrm>
            <a:off x="103126" y="3019814"/>
            <a:ext cx="2065819" cy="583273"/>
          </a:xfrm>
          <a:prstGeom prst="wedgeRoundRectCallout">
            <a:avLst>
              <a:gd name="adj1" fmla="val 53934"/>
              <a:gd name="adj2" fmla="val 13269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significant was World War I? </a:t>
            </a:r>
          </a:p>
        </p:txBody>
      </p:sp>
      <p:sp>
        <p:nvSpPr>
          <p:cNvPr id="75" name="Speech Bubble: Rectangle with Corners Rounded 74">
            <a:extLst>
              <a:ext uri="{FF2B5EF4-FFF2-40B4-BE49-F238E27FC236}">
                <a16:creationId xmlns:a16="http://schemas.microsoft.com/office/drawing/2014/main" id="{8B4D5400-FE90-49E1-B960-50A6B3AD3AEE}"/>
              </a:ext>
            </a:extLst>
          </p:cNvPr>
          <p:cNvSpPr/>
          <p:nvPr/>
        </p:nvSpPr>
        <p:spPr>
          <a:xfrm>
            <a:off x="1823894" y="5719079"/>
            <a:ext cx="2221961" cy="426028"/>
          </a:xfrm>
          <a:prstGeom prst="wedgeRoundRectCallout">
            <a:avLst>
              <a:gd name="adj1" fmla="val 94816"/>
              <a:gd name="adj2" fmla="val -5941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What was life like in the trenches of World War One?</a:t>
            </a:r>
          </a:p>
        </p:txBody>
      </p:sp>
      <p:sp>
        <p:nvSpPr>
          <p:cNvPr id="77" name="Speech Bubble: Rectangle with Corners Rounded 76">
            <a:extLst>
              <a:ext uri="{FF2B5EF4-FFF2-40B4-BE49-F238E27FC236}">
                <a16:creationId xmlns:a16="http://schemas.microsoft.com/office/drawing/2014/main" id="{7F35D052-C1AE-4502-BEDC-EE504C07AF5F}"/>
              </a:ext>
            </a:extLst>
          </p:cNvPr>
          <p:cNvSpPr/>
          <p:nvPr/>
        </p:nvSpPr>
        <p:spPr>
          <a:xfrm>
            <a:off x="5635023" y="4196616"/>
            <a:ext cx="2844324" cy="548217"/>
          </a:xfrm>
          <a:prstGeom prst="wedgeRoundRectCallout">
            <a:avLst>
              <a:gd name="adj1" fmla="val 21687"/>
              <a:gd name="adj2" fmla="val 8376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Was World War Two Inevitable?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C07D261-7016-4C12-BEE4-B921E7E4762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834" t="13146" r="23771" b="20563"/>
          <a:stretch/>
        </p:blipFill>
        <p:spPr>
          <a:xfrm>
            <a:off x="2063335" y="1752566"/>
            <a:ext cx="455810" cy="576706"/>
          </a:xfrm>
          <a:prstGeom prst="rect">
            <a:avLst/>
          </a:prstGeom>
        </p:spPr>
      </p:pic>
      <p:pic>
        <p:nvPicPr>
          <p:cNvPr id="6" name="Graphic 5" descr="Barn with solid fill">
            <a:extLst>
              <a:ext uri="{FF2B5EF4-FFF2-40B4-BE49-F238E27FC236}">
                <a16:creationId xmlns:a16="http://schemas.microsoft.com/office/drawing/2014/main" id="{A60589F9-719A-4FA9-AD01-04C3708482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5687" y="1676791"/>
            <a:ext cx="742950" cy="742950"/>
          </a:xfrm>
          <a:prstGeom prst="rect">
            <a:avLst/>
          </a:prstGeom>
        </p:spPr>
      </p:pic>
      <p:pic>
        <p:nvPicPr>
          <p:cNvPr id="9" name="Graphic 8" descr="Farmer male with solid fill">
            <a:extLst>
              <a:ext uri="{FF2B5EF4-FFF2-40B4-BE49-F238E27FC236}">
                <a16:creationId xmlns:a16="http://schemas.microsoft.com/office/drawing/2014/main" id="{00BC1009-6529-4B71-BF52-069B63F05B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500" y="1677252"/>
            <a:ext cx="742950" cy="742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6669A9-94AF-47D1-A5BC-BAF568C334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19302" y="1645502"/>
            <a:ext cx="742950" cy="74295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F4DB2CF-6378-4052-BE9A-9D12AB0EC93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252" y="1700572"/>
            <a:ext cx="648012" cy="648012"/>
          </a:xfrm>
          <a:prstGeom prst="rect">
            <a:avLst/>
          </a:prstGeom>
        </p:spPr>
      </p:pic>
      <p:pic>
        <p:nvPicPr>
          <p:cNvPr id="14" name="Graphic 13" descr="Bridge scene with solid fill">
            <a:extLst>
              <a:ext uri="{FF2B5EF4-FFF2-40B4-BE49-F238E27FC236}">
                <a16:creationId xmlns:a16="http://schemas.microsoft.com/office/drawing/2014/main" id="{1182C136-9386-4EA8-A075-944A500463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16864" y="1605634"/>
            <a:ext cx="742950" cy="742950"/>
          </a:xfrm>
          <a:prstGeom prst="rect">
            <a:avLst/>
          </a:prstGeom>
        </p:spPr>
      </p:pic>
      <p:pic>
        <p:nvPicPr>
          <p:cNvPr id="23" name="Graphic 22" descr="Police male with solid fill">
            <a:extLst>
              <a:ext uri="{FF2B5EF4-FFF2-40B4-BE49-F238E27FC236}">
                <a16:creationId xmlns:a16="http://schemas.microsoft.com/office/drawing/2014/main" id="{2AC05FD1-A845-42D3-AB20-5B8475F3C94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42340" y="1675509"/>
            <a:ext cx="742950" cy="742950"/>
          </a:xfrm>
          <a:prstGeom prst="rect">
            <a:avLst/>
          </a:prstGeom>
        </p:spPr>
      </p:pic>
      <p:pic>
        <p:nvPicPr>
          <p:cNvPr id="34" name="Graphic 33" descr="Lightbulb and gear with solid fill">
            <a:extLst>
              <a:ext uri="{FF2B5EF4-FFF2-40B4-BE49-F238E27FC236}">
                <a16:creationId xmlns:a16="http://schemas.microsoft.com/office/drawing/2014/main" id="{CE45E491-4D4E-4B30-8B23-20FFA5960B6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55155" y="1649441"/>
            <a:ext cx="742950" cy="74295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31C4210-F83C-41A4-8B2A-6CCEB6FEFA6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80632" y="1506436"/>
            <a:ext cx="1068966" cy="106896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4BCF32B-C1FE-4F49-B884-7FC19D3168E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35813" y="2187474"/>
            <a:ext cx="639260" cy="63926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C62429EA-B8F1-4B11-A530-4ECE48419C5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18954" y="2818655"/>
            <a:ext cx="556537" cy="556537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86B5F3EB-540A-42A4-99A6-3AA843174C3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140784" y="3328722"/>
            <a:ext cx="578169" cy="578169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3614C8A3-45CB-45D5-A51E-45087119132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46787" y="3213815"/>
            <a:ext cx="856707" cy="85670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0E91AFA-8ACF-4AE6-B859-F0FE6D20561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060265" y="3207194"/>
            <a:ext cx="926375" cy="92637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D24010D-C07B-468F-BFB6-90A13D2922D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>
                        <a14:foregroundMark x1="27246" y1="43945" x2="27246" y2="43945"/>
                        <a14:foregroundMark x1="27246" y1="43945" x2="27246" y2="43945"/>
                        <a14:foregroundMark x1="68359" y1="44824" x2="69141" y2="28906"/>
                        <a14:foregroundMark x1="69141" y1="28906" x2="69141" y2="28906"/>
                        <a14:foregroundMark x1="41940" y1="79399" x2="40430" y2="78711"/>
                        <a14:foregroundMark x1="40430" y1="78711" x2="40332" y2="71777"/>
                        <a14:foregroundMark x1="40332" y1="71777" x2="42676" y2="69629"/>
                        <a14:foregroundMark x1="54102" y1="78516" x2="59766" y2="77832"/>
                        <a14:foregroundMark x1="54883" y1="72949" x2="55078" y2="69824"/>
                        <a14:foregroundMark x1="60254" y1="75488" x2="60449" y2="72168"/>
                        <a14:foregroundMark x1="46680" y1="83594" x2="50391" y2="80957"/>
                        <a14:backgroundMark x1="42871" y1="79199" x2="46938" y2="83027"/>
                        <a14:backgroundMark x1="47745" y1="81817" x2="42969" y2="80664"/>
                        <a14:backgroundMark x1="42383" y1="79590" x2="42383" y2="79590"/>
                        <a14:backgroundMark x1="42383" y1="79590" x2="42188" y2="79297"/>
                        <a14:backgroundMark x1="42188" y1="79297" x2="42871" y2="808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0551" y="3317049"/>
            <a:ext cx="789793" cy="789793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DB4A41B2-5508-4B19-A313-ED5B3202D8A2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580" y="3407627"/>
            <a:ext cx="664148" cy="60079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9CDD86FC-97EB-4FB2-AB64-84556D69B277}"/>
              </a:ext>
            </a:extLst>
          </p:cNvPr>
          <p:cNvPicPr>
            <a:picLocks noChangeAspect="1"/>
          </p:cNvPicPr>
          <p:nvPr/>
        </p:nvPicPr>
        <p:blipFill>
          <a:blip r:embed="rId28">
            <a:biLevel thresh="25000"/>
          </a:blip>
          <a:stretch>
            <a:fillRect/>
          </a:stretch>
        </p:blipFill>
        <p:spPr>
          <a:xfrm>
            <a:off x="3023819" y="3460209"/>
            <a:ext cx="264707" cy="54821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7D5E762-DC13-41F5-9224-7FE2B010184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360695" y="3802007"/>
            <a:ext cx="663124" cy="663124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C4FF1901-806B-40A9-ADD9-9132503B9760}"/>
              </a:ext>
            </a:extLst>
          </p:cNvPr>
          <p:cNvPicPr>
            <a:picLocks noChangeAspect="1"/>
          </p:cNvPicPr>
          <p:nvPr/>
        </p:nvPicPr>
        <p:blipFill>
          <a:blip r:embed="rId28">
            <a:biLevel thresh="25000"/>
          </a:blip>
          <a:stretch>
            <a:fillRect/>
          </a:stretch>
        </p:blipFill>
        <p:spPr>
          <a:xfrm>
            <a:off x="2559904" y="4517093"/>
            <a:ext cx="218738" cy="453014"/>
          </a:xfrm>
          <a:prstGeom prst="rect">
            <a:avLst/>
          </a:prstGeom>
        </p:spPr>
      </p:pic>
      <p:pic>
        <p:nvPicPr>
          <p:cNvPr id="43" name="Graphic 42" descr="No sign with solid fill">
            <a:extLst>
              <a:ext uri="{FF2B5EF4-FFF2-40B4-BE49-F238E27FC236}">
                <a16:creationId xmlns:a16="http://schemas.microsoft.com/office/drawing/2014/main" id="{20433110-1FDB-4655-A05F-5B9A1647196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249435" y="4337600"/>
            <a:ext cx="759014" cy="759014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2B1A4C7C-9B12-417B-95B2-9D1190001DE6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62" y="4946720"/>
            <a:ext cx="664148" cy="600799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6DB322A7-CCE9-4A0B-B554-8B22F296FE2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678896" y="5036798"/>
            <a:ext cx="583772" cy="583772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351962BA-B1DC-412A-988D-DF28E0E7BE2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020" y="4994174"/>
            <a:ext cx="648012" cy="648012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C4CF38B-5C8F-43E9-868F-07E1468DF2C0}"/>
              </a:ext>
            </a:extLst>
          </p:cNvPr>
          <p:cNvPicPr>
            <a:picLocks noChangeAspect="1"/>
          </p:cNvPicPr>
          <p:nvPr/>
        </p:nvPicPr>
        <p:blipFill rotWithShape="1"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22386" b="79902" l="20098" r="79412">
                        <a14:foregroundMark x1="63072" y1="24673" x2="71242" y2="22386"/>
                        <a14:foregroundMark x1="71242" y1="22386" x2="68791" y2="25980"/>
                        <a14:foregroundMark x1="79575" y1="75654" x2="79575" y2="69444"/>
                        <a14:foregroundMark x1="35784" y1="79575" x2="48039" y2="79902"/>
                        <a14:foregroundMark x1="20098" y1="76144" x2="20098" y2="68791"/>
                        <a14:foregroundMark x1="29085" y1="75490" x2="32190" y2="75000"/>
                        <a14:foregroundMark x1="57680" y1="73693" x2="61601" y2="74020"/>
                        <a14:foregroundMark x1="65523" y1="74020" x2="67157" y2="74020"/>
                      </a14:backgroundRemoval>
                    </a14:imgEffect>
                  </a14:imgLayer>
                </a14:imgProps>
              </a:ext>
            </a:extLst>
          </a:blip>
          <a:srcRect l="17527" t="18939" r="18847" b="19261"/>
          <a:stretch/>
        </p:blipFill>
        <p:spPr>
          <a:xfrm>
            <a:off x="4024206" y="5010070"/>
            <a:ext cx="675625" cy="656232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6E383346-C3E3-4BFD-AD08-BACCD8AED3F5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654284" y="4970108"/>
            <a:ext cx="710899" cy="71089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DDC7CFC-80F4-4A86-BE4F-70211E528BDF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334898" y="5002266"/>
            <a:ext cx="646580" cy="646580"/>
          </a:xfrm>
          <a:prstGeom prst="rect">
            <a:avLst/>
          </a:prstGeom>
        </p:spPr>
      </p:pic>
      <p:pic>
        <p:nvPicPr>
          <p:cNvPr id="92" name="Graphic 91" descr="Scroll with solid fill">
            <a:extLst>
              <a:ext uri="{FF2B5EF4-FFF2-40B4-BE49-F238E27FC236}">
                <a16:creationId xmlns:a16="http://schemas.microsoft.com/office/drawing/2014/main" id="{E2BE25B5-F288-407D-A630-40C41AAA1A4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028993" y="4960213"/>
            <a:ext cx="710899" cy="710899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F7E0C73D-D9E0-4B30-A884-ACE66C519EB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955443" y="4909934"/>
            <a:ext cx="856707" cy="85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44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3712" y="1676792"/>
            <a:ext cx="9287616" cy="401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281311" y="697420"/>
            <a:ext cx="9369826" cy="342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25" b="1" u="sng" dirty="0">
                <a:latin typeface="Century Gothic" panose="020B0502020202020204" pitchFamily="34" charset="0"/>
              </a:rPr>
              <a:t>The path through Year 9 History at Earl Mortimer College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3B2A846-7DB5-41D1-8B05-3C94F877806E}"/>
              </a:ext>
            </a:extLst>
          </p:cNvPr>
          <p:cNvGrpSpPr/>
          <p:nvPr/>
        </p:nvGrpSpPr>
        <p:grpSpPr>
          <a:xfrm>
            <a:off x="-232612" y="948267"/>
            <a:ext cx="1289107" cy="963092"/>
            <a:chOff x="288000" y="67054"/>
            <a:chExt cx="1586593" cy="1185344"/>
          </a:xfrm>
        </p:grpSpPr>
        <p:pic>
          <p:nvPicPr>
            <p:cNvPr id="30" name="Graphic 29" descr="Sign">
              <a:extLst>
                <a:ext uri="{FF2B5EF4-FFF2-40B4-BE49-F238E27FC236}">
                  <a16:creationId xmlns:a16="http://schemas.microsoft.com/office/drawing/2014/main" id="{8223A9BE-2537-4945-971E-0747BF900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8000" y="67054"/>
              <a:ext cx="1531564" cy="118534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CFB2FD-EE70-47A0-8548-948D72F7DF48}"/>
                </a:ext>
              </a:extLst>
            </p:cNvPr>
            <p:cNvSpPr txBox="1"/>
            <p:nvPr/>
          </p:nvSpPr>
          <p:spPr>
            <a:xfrm>
              <a:off x="701216" y="402135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9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8759315" y="4112343"/>
            <a:ext cx="1244396" cy="963092"/>
            <a:chOff x="9645280" y="1211044"/>
            <a:chExt cx="1531564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10003467" y="1535995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10</a:t>
              </a:r>
            </a:p>
          </p:txBody>
        </p:sp>
      </p:grpSp>
      <p:pic>
        <p:nvPicPr>
          <p:cNvPr id="2078" name="Picture 207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06501"/>
            <a:ext cx="1234746" cy="1106931"/>
          </a:xfrm>
          <a:prstGeom prst="rect">
            <a:avLst/>
          </a:prstGeom>
        </p:spPr>
      </p:pic>
      <p:sp>
        <p:nvSpPr>
          <p:cNvPr id="70" name="Speech Bubble: Rectangle with Corners Rounded 69">
            <a:extLst>
              <a:ext uri="{FF2B5EF4-FFF2-40B4-BE49-F238E27FC236}">
                <a16:creationId xmlns:a16="http://schemas.microsoft.com/office/drawing/2014/main" id="{AC22D797-DD82-4569-84FD-4EB7C7FC8751}"/>
              </a:ext>
            </a:extLst>
          </p:cNvPr>
          <p:cNvSpPr/>
          <p:nvPr/>
        </p:nvSpPr>
        <p:spPr>
          <a:xfrm>
            <a:off x="1165798" y="1022272"/>
            <a:ext cx="2664126" cy="426028"/>
          </a:xfrm>
          <a:prstGeom prst="wedgeRoundRectCallout">
            <a:avLst>
              <a:gd name="adj1" fmla="val 35677"/>
              <a:gd name="adj2" fmla="val 99079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What was it like to live in Nazi Germany? </a:t>
            </a:r>
          </a:p>
        </p:txBody>
      </p:sp>
      <p:sp>
        <p:nvSpPr>
          <p:cNvPr id="72" name="Speech Bubble: Rectangle with Corners Rounded 71">
            <a:extLst>
              <a:ext uri="{FF2B5EF4-FFF2-40B4-BE49-F238E27FC236}">
                <a16:creationId xmlns:a16="http://schemas.microsoft.com/office/drawing/2014/main" id="{FE16A275-2D3F-46CA-9F6A-F3B279D85842}"/>
              </a:ext>
            </a:extLst>
          </p:cNvPr>
          <p:cNvSpPr/>
          <p:nvPr/>
        </p:nvSpPr>
        <p:spPr>
          <a:xfrm>
            <a:off x="7412717" y="1077057"/>
            <a:ext cx="2284406" cy="583273"/>
          </a:xfrm>
          <a:prstGeom prst="wedgeRoundRectCallout">
            <a:avLst>
              <a:gd name="adj1" fmla="val -32323"/>
              <a:gd name="adj2" fmla="val 7749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What were the key moments of the Second World War – A Depth Study</a:t>
            </a:r>
          </a:p>
        </p:txBody>
      </p:sp>
      <p:sp>
        <p:nvSpPr>
          <p:cNvPr id="75" name="Speech Bubble: Rectangle with Corners Rounded 74">
            <a:extLst>
              <a:ext uri="{FF2B5EF4-FFF2-40B4-BE49-F238E27FC236}">
                <a16:creationId xmlns:a16="http://schemas.microsoft.com/office/drawing/2014/main" id="{8B4D5400-FE90-49E1-B960-50A6B3AD3AEE}"/>
              </a:ext>
            </a:extLst>
          </p:cNvPr>
          <p:cNvSpPr/>
          <p:nvPr/>
        </p:nvSpPr>
        <p:spPr>
          <a:xfrm>
            <a:off x="3579167" y="2599721"/>
            <a:ext cx="1714050" cy="426028"/>
          </a:xfrm>
          <a:prstGeom prst="wedgeRoundRectCallout">
            <a:avLst>
              <a:gd name="adj1" fmla="val 80503"/>
              <a:gd name="adj2" fmla="val 12499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did WW2 change the world?</a:t>
            </a:r>
          </a:p>
        </p:txBody>
      </p:sp>
      <p:sp>
        <p:nvSpPr>
          <p:cNvPr id="77" name="Speech Bubble: Rectangle with Corners Rounded 76">
            <a:extLst>
              <a:ext uri="{FF2B5EF4-FFF2-40B4-BE49-F238E27FC236}">
                <a16:creationId xmlns:a16="http://schemas.microsoft.com/office/drawing/2014/main" id="{7F35D052-C1AE-4502-BEDC-EE504C07AF5F}"/>
              </a:ext>
            </a:extLst>
          </p:cNvPr>
          <p:cNvSpPr/>
          <p:nvPr/>
        </p:nvSpPr>
        <p:spPr>
          <a:xfrm>
            <a:off x="5635023" y="4196616"/>
            <a:ext cx="2844324" cy="548217"/>
          </a:xfrm>
          <a:prstGeom prst="wedgeRoundRectCallout">
            <a:avLst>
              <a:gd name="adj1" fmla="val 21687"/>
              <a:gd name="adj2" fmla="val 8376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GCSE Starts – Health and Medicine</a:t>
            </a:r>
          </a:p>
        </p:txBody>
      </p:sp>
      <p:pic>
        <p:nvPicPr>
          <p:cNvPr id="19" name="Graphic 18" descr="No sign with solid fill">
            <a:extLst>
              <a:ext uri="{FF2B5EF4-FFF2-40B4-BE49-F238E27FC236}">
                <a16:creationId xmlns:a16="http://schemas.microsoft.com/office/drawing/2014/main" id="{FDBB5BE0-5B76-45DB-A3EE-E87358926C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39522" y="3968366"/>
            <a:ext cx="759014" cy="7590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7FA8613-AC69-4C98-86E4-6CE3019E53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751" y="5073183"/>
            <a:ext cx="664148" cy="6007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DE55563-B8B2-44F2-90E3-71A3A95889D8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</a:blip>
          <a:stretch>
            <a:fillRect/>
          </a:stretch>
        </p:blipFill>
        <p:spPr>
          <a:xfrm>
            <a:off x="3970561" y="5101509"/>
            <a:ext cx="218738" cy="4530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A0B5087-8ED0-428C-A5C2-C7F6FC3018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6224" y="5060343"/>
            <a:ext cx="583772" cy="58377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D20512-298F-42BB-AA0A-4CA238BAB6F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2386" b="79902" l="20098" r="79412">
                        <a14:foregroundMark x1="63072" y1="24673" x2="71242" y2="22386"/>
                        <a14:foregroundMark x1="71242" y1="22386" x2="68791" y2="25980"/>
                        <a14:foregroundMark x1="79575" y1="75654" x2="79575" y2="69444"/>
                        <a14:foregroundMark x1="35784" y1="79575" x2="48039" y2="79902"/>
                        <a14:foregroundMark x1="20098" y1="76144" x2="20098" y2="68791"/>
                        <a14:foregroundMark x1="29085" y1="75490" x2="32190" y2="75000"/>
                        <a14:foregroundMark x1="57680" y1="73693" x2="61601" y2="74020"/>
                        <a14:foregroundMark x1="65523" y1="74020" x2="67157" y2="74020"/>
                      </a14:backgroundRemoval>
                    </a14:imgEffect>
                  </a14:imgLayer>
                </a14:imgProps>
              </a:ext>
            </a:extLst>
          </a:blip>
          <a:srcRect l="17527" t="18939" r="18847" b="19261"/>
          <a:stretch/>
        </p:blipFill>
        <p:spPr>
          <a:xfrm>
            <a:off x="2736649" y="3368124"/>
            <a:ext cx="675625" cy="65623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A8894FF-37A3-44BD-B980-69108833C31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16724" y="1660330"/>
            <a:ext cx="710899" cy="71089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12085B7-FA4B-4CEE-ACEF-E0ECC7455E2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970" y="5101509"/>
            <a:ext cx="544148" cy="5441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7916A73-3812-42E6-B221-7F927D7FD1E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35003" y="5060343"/>
            <a:ext cx="1068563" cy="37498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7A15F17-8D06-4C80-BCFD-E05D0804D73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53000" y="1676792"/>
            <a:ext cx="572244" cy="572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E3E210-C306-4EA2-AEEB-8AFF73CC7D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3344496">
            <a:off x="2652144" y="1839937"/>
            <a:ext cx="393989" cy="39398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1F7C1B3-65BD-45B1-B1CC-7D547036E43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27039" y="1749577"/>
            <a:ext cx="596656" cy="596656"/>
          </a:xfrm>
          <a:prstGeom prst="rect">
            <a:avLst/>
          </a:prstGeom>
        </p:spPr>
      </p:pic>
      <p:pic>
        <p:nvPicPr>
          <p:cNvPr id="6" name="Graphic 5" descr="Police male with solid fill">
            <a:extLst>
              <a:ext uri="{FF2B5EF4-FFF2-40B4-BE49-F238E27FC236}">
                <a16:creationId xmlns:a16="http://schemas.microsoft.com/office/drawing/2014/main" id="{3918139C-8D85-4246-99DF-155CFF7F9B2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398643" y="1666549"/>
            <a:ext cx="742950" cy="74295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B7744A6-2E75-41C1-8802-D1A5EB3A650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52296" y="1819186"/>
            <a:ext cx="733829" cy="5520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925B2B-613E-488F-A68E-9E2A7C90B80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86420" y="1599697"/>
            <a:ext cx="865876" cy="8658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86632F-9EEB-40FD-95B5-51A7121BBDE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79348" y="1779096"/>
            <a:ext cx="544148" cy="54414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5D321E1-0913-4E4A-9546-1C1F95D7509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491" y="2249036"/>
            <a:ext cx="544149" cy="5441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055227-F049-4C85-B53D-1D605C15FBB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3394320">
            <a:off x="7586614" y="2828396"/>
            <a:ext cx="701443" cy="70144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7EC9DFA-36DE-4C6D-AD8D-920EC5DF8CD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37920" y="3357373"/>
            <a:ext cx="596656" cy="5966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BE9CEB-0987-4D97-9B2D-4D87B353718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9778" b="89778" l="5778" r="93778">
                        <a14:foregroundMark x1="8000" y1="33333" x2="8000" y2="57778"/>
                        <a14:foregroundMark x1="18222" y1="59556" x2="39556" y2="68000"/>
                        <a14:foregroundMark x1="39556" y1="68000" x2="44000" y2="67111"/>
                        <a14:foregroundMark x1="6222" y1="64889" x2="23556" y2="66667"/>
                        <a14:foregroundMark x1="91556" y1="63556" x2="91556" y2="42222"/>
                        <a14:foregroundMark x1="22222" y1="33333" x2="44444" y2="37333"/>
                        <a14:foregroundMark x1="44444" y1="37333" x2="75111" y2="34667"/>
                        <a14:foregroundMark x1="75111" y1="34667" x2="80444" y2="34667"/>
                        <a14:foregroundMark x1="51111" y1="68000" x2="73333" y2="66222"/>
                        <a14:foregroundMark x1="73333" y1="68889" x2="90222" y2="64444"/>
                        <a14:foregroundMark x1="73333" y1="57333" x2="69778" y2="52000"/>
                        <a14:foregroundMark x1="79111" y1="34222" x2="93778" y2="3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33028" y="3247452"/>
            <a:ext cx="776904" cy="7769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4A998C-D9FF-4B24-9886-CAEF52BBCC5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9778" b="89778" l="6667" r="92889">
                        <a14:foregroundMark x1="7111" y1="77333" x2="8000" y2="20444"/>
                        <a14:foregroundMark x1="13778" y1="26222" x2="13778" y2="26222"/>
                        <a14:foregroundMark x1="21778" y1="24889" x2="21778" y2="24889"/>
                        <a14:foregroundMark x1="32000" y1="25778" x2="32000" y2="25778"/>
                        <a14:foregroundMark x1="28444" y1="24889" x2="28444" y2="24889"/>
                        <a14:foregroundMark x1="31111" y1="23556" x2="31111" y2="23556"/>
                        <a14:foregroundMark x1="28444" y1="24889" x2="28444" y2="24889"/>
                        <a14:foregroundMark x1="39556" y1="24889" x2="39556" y2="24889"/>
                        <a14:foregroundMark x1="35111" y1="32889" x2="35111" y2="32889"/>
                        <a14:foregroundMark x1="33778" y1="32444" x2="33778" y2="32444"/>
                        <a14:foregroundMark x1="15556" y1="32000" x2="15556" y2="32000"/>
                        <a14:foregroundMark x1="27556" y1="33333" x2="27556" y2="33333"/>
                        <a14:foregroundMark x1="13333" y1="40889" x2="13333" y2="40889"/>
                        <a14:foregroundMark x1="12444" y1="41778" x2="12444" y2="41778"/>
                        <a14:foregroundMark x1="21778" y1="40444" x2="21778" y2="40444"/>
                        <a14:foregroundMark x1="24000" y1="42222" x2="24000" y2="42222"/>
                        <a14:foregroundMark x1="24444" y1="39556" x2="24444" y2="39556"/>
                        <a14:foregroundMark x1="24000" y1="42222" x2="24000" y2="42222"/>
                        <a14:foregroundMark x1="30222" y1="40000" x2="30222" y2="40000"/>
                        <a14:foregroundMark x1="40000" y1="40889" x2="40000" y2="40889"/>
                        <a14:foregroundMark x1="37333" y1="39556" x2="37333" y2="39556"/>
                        <a14:foregroundMark x1="37778" y1="39556" x2="37778" y2="39556"/>
                        <a14:foregroundMark x1="37778" y1="39111" x2="37778" y2="39111"/>
                        <a14:foregroundMark x1="37778" y1="39111" x2="37778" y2="39111"/>
                        <a14:foregroundMark x1="37333" y1="39556" x2="38222" y2="39556"/>
                        <a14:foregroundMark x1="92000" y1="22667" x2="92889" y2="42222"/>
                        <a14:foregroundMark x1="58222" y1="54222" x2="64444" y2="48889"/>
                        <a14:foregroundMark x1="26667" y1="75111" x2="29778" y2="74667"/>
                        <a14:foregroundMark x1="34667" y1="74667" x2="46222" y2="74667"/>
                        <a14:foregroundMark x1="46222" y1="74667" x2="46222" y2="74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6337" y="3238349"/>
            <a:ext cx="843539" cy="843539"/>
          </a:xfrm>
          <a:prstGeom prst="rect">
            <a:avLst/>
          </a:prstGeom>
        </p:spPr>
      </p:pic>
      <p:sp>
        <p:nvSpPr>
          <p:cNvPr id="46" name="Speech Bubble: Rectangle with Corners Rounded 45">
            <a:extLst>
              <a:ext uri="{FF2B5EF4-FFF2-40B4-BE49-F238E27FC236}">
                <a16:creationId xmlns:a16="http://schemas.microsoft.com/office/drawing/2014/main" id="{468655AB-7259-4788-8B8B-57C522CA6BA9}"/>
              </a:ext>
            </a:extLst>
          </p:cNvPr>
          <p:cNvSpPr/>
          <p:nvPr/>
        </p:nvSpPr>
        <p:spPr>
          <a:xfrm>
            <a:off x="312989" y="3331620"/>
            <a:ext cx="1714050" cy="426028"/>
          </a:xfrm>
          <a:prstGeom prst="wedgeRoundRectCallout">
            <a:avLst>
              <a:gd name="adj1" fmla="val 80503"/>
              <a:gd name="adj2" fmla="val 12499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did Civil Rights in America change?</a:t>
            </a:r>
          </a:p>
        </p:txBody>
      </p: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161147A4-5C34-4166-BB37-39ABF7E60330}"/>
              </a:ext>
            </a:extLst>
          </p:cNvPr>
          <p:cNvSpPr/>
          <p:nvPr/>
        </p:nvSpPr>
        <p:spPr>
          <a:xfrm>
            <a:off x="2736649" y="5970424"/>
            <a:ext cx="1714050" cy="426028"/>
          </a:xfrm>
          <a:prstGeom prst="wedgeRoundRectCallout">
            <a:avLst>
              <a:gd name="adj1" fmla="val 62470"/>
              <a:gd name="adj2" fmla="val -8964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38" b="1" dirty="0"/>
              <a:t>How is Leominster linked to History?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C30A17-3B8E-4554-8785-EAA891C66A9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357453" y="4618059"/>
            <a:ext cx="675625" cy="675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E8AEE5-38C3-4359-ADB5-1CFF8B23453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10000" r="90000">
                        <a14:foregroundMark x1="40918" y1="84859" x2="50033" y2="88174"/>
                        <a14:foregroundMark x1="27556" y1="80000" x2="29280" y2="80627"/>
                        <a14:foregroundMark x1="57455" y1="73719" x2="56889" y2="73333"/>
                        <a14:foregroundMark x1="58079" y1="74145" x2="57501" y2="73751"/>
                        <a14:foregroundMark x1="62459" y1="77131" x2="61309" y2="76347"/>
                        <a14:foregroundMark x1="73344" y1="84553" x2="71062" y2="82997"/>
                        <a14:foregroundMark x1="56889" y1="73333" x2="52000" y2="72889"/>
                        <a14:backgroundMark x1="29333" y1="81778" x2="37333" y2="81778"/>
                        <a14:backgroundMark x1="58222" y1="74222" x2="60889" y2="71556"/>
                        <a14:backgroundMark x1="66667" y1="81778" x2="69778" y2="81778"/>
                        <a14:backgroundMark x1="70667" y1="89778" x2="77333" y2="87111"/>
                        <a14:backgroundMark x1="72444" y1="88000" x2="51111" y2="89778"/>
                        <a14:backgroundMark x1="33778" y1="83111" x2="41778" y2="83556"/>
                        <a14:backgroundMark x1="67111" y1="81333" x2="64889" y2="80889"/>
                        <a14:backgroundMark x1="69778" y1="82667" x2="64444" y2="80889"/>
                        <a14:backgroundMark x1="57333" y1="75556" x2="62667" y2="73778"/>
                        <a14:backgroundMark x1="57333" y1="74222" x2="58222" y2="71556"/>
                        <a14:backgroundMark x1="35556" y1="80444" x2="29778" y2="81333"/>
                        <a14:backgroundMark x1="68889" y1="82222" x2="71556" y2="82222"/>
                        <a14:backgroundMark x1="69778" y1="72444" x2="69778" y2="724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6420" y="4976119"/>
            <a:ext cx="707567" cy="7075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09277A-72CF-4B67-9D9E-70E812E3A1AF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444593" y="3238349"/>
            <a:ext cx="843539" cy="84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03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Daily calendar">
            <a:extLst>
              <a:ext uri="{FF2B5EF4-FFF2-40B4-BE49-F238E27FC236}">
                <a16:creationId xmlns:a16="http://schemas.microsoft.com/office/drawing/2014/main" id="{2613E55A-D641-4A42-88D1-3786F20F27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532" y="4229036"/>
            <a:ext cx="339286" cy="339286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69AFD307-0BB0-4C49-ACD7-228532EC4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27" y="4643118"/>
            <a:ext cx="245761" cy="24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01B4FE-C9C4-49BC-BD34-8BA25518A1FE}"/>
              </a:ext>
            </a:extLst>
          </p:cNvPr>
          <p:cNvSpPr txBox="1"/>
          <p:nvPr/>
        </p:nvSpPr>
        <p:spPr>
          <a:xfrm>
            <a:off x="609607" y="4263346"/>
            <a:ext cx="8945261" cy="2018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38" dirty="0"/>
              <a:t>Encourage your son or daughter to </a:t>
            </a:r>
            <a:r>
              <a:rPr lang="en-GB" sz="1138" b="1" dirty="0"/>
              <a:t>start early, start now </a:t>
            </a:r>
            <a:r>
              <a:rPr lang="en-GB" sz="1138" dirty="0"/>
              <a:t>on their homework and revision.</a:t>
            </a:r>
          </a:p>
          <a:p>
            <a:endParaRPr lang="en-GB" sz="1138" dirty="0"/>
          </a:p>
          <a:p>
            <a:r>
              <a:rPr lang="en-GB" sz="1138" dirty="0"/>
              <a:t>Help them be </a:t>
            </a:r>
            <a:r>
              <a:rPr lang="en-GB" sz="1138" b="1" dirty="0"/>
              <a:t>organised</a:t>
            </a:r>
            <a:r>
              <a:rPr lang="en-GB" sz="1138" dirty="0"/>
              <a:t>.  Create a workable homework timetable with them.</a:t>
            </a:r>
          </a:p>
          <a:p>
            <a:endParaRPr lang="en-GB" sz="1138" dirty="0"/>
          </a:p>
          <a:p>
            <a:r>
              <a:rPr lang="en-GB" sz="1138" dirty="0"/>
              <a:t>Let them </a:t>
            </a:r>
            <a:r>
              <a:rPr lang="en-GB" sz="1138" b="1" dirty="0"/>
              <a:t>talk</a:t>
            </a:r>
            <a:r>
              <a:rPr lang="en-GB" sz="1138" dirty="0"/>
              <a:t>.  Talking with you about a topic or subject helps them visualise their knowledge.</a:t>
            </a:r>
          </a:p>
          <a:p>
            <a:endParaRPr lang="en-GB" sz="1138" dirty="0"/>
          </a:p>
          <a:p>
            <a:r>
              <a:rPr lang="en-GB" sz="1138" b="1" dirty="0"/>
              <a:t>Water and healthy food </a:t>
            </a:r>
            <a:r>
              <a:rPr lang="en-GB" sz="1138" dirty="0"/>
              <a:t>are vital for the brain to function properly.  Make sure they are eating and drinking with you while they talk about their subject.</a:t>
            </a:r>
          </a:p>
          <a:p>
            <a:endParaRPr lang="en-GB" sz="1138" dirty="0"/>
          </a:p>
          <a:p>
            <a:r>
              <a:rPr lang="en-GB" sz="1138" b="1" dirty="0"/>
              <a:t>Exercise &amp; fresh air</a:t>
            </a:r>
            <a:r>
              <a:rPr lang="en-GB" sz="1138" dirty="0"/>
              <a:t>.  Go for a jog with them while they talk about their subject.</a:t>
            </a:r>
          </a:p>
          <a:p>
            <a:endParaRPr lang="en-GB" sz="1138" dirty="0"/>
          </a:p>
        </p:txBody>
      </p:sp>
      <p:pic>
        <p:nvPicPr>
          <p:cNvPr id="5" name="Picture 10" descr="Communication">
            <a:extLst>
              <a:ext uri="{FF2B5EF4-FFF2-40B4-BE49-F238E27FC236}">
                <a16:creationId xmlns:a16="http://schemas.microsoft.com/office/drawing/2014/main" id="{9FC3B8AF-F9F9-4096-8542-DC68EFB6D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99" y="4969336"/>
            <a:ext cx="280798" cy="28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2240FE9C-3D2F-4A1B-AC85-A3F48E46C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31" y="5379672"/>
            <a:ext cx="257686" cy="25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>
            <a:extLst>
              <a:ext uri="{FF2B5EF4-FFF2-40B4-BE49-F238E27FC236}">
                <a16:creationId xmlns:a16="http://schemas.microsoft.com/office/drawing/2014/main" id="{6BA0D0C0-2C2B-48B0-8114-8000BBC38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03" y="5754878"/>
            <a:ext cx="295085" cy="29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17DD9495-E8F2-478D-A5D4-43B9C288F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05" y="1116005"/>
            <a:ext cx="469164" cy="49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F02CC382-49E4-4F88-96D3-864DEA9A1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397" y="1087004"/>
            <a:ext cx="467932" cy="46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7BC5D2-DE45-468C-9417-B4A5E2779C7A}"/>
              </a:ext>
            </a:extLst>
          </p:cNvPr>
          <p:cNvSpPr txBox="1"/>
          <p:nvPr/>
        </p:nvSpPr>
        <p:spPr>
          <a:xfrm>
            <a:off x="609607" y="3943350"/>
            <a:ext cx="9280765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38" b="1" dirty="0"/>
              <a:t>Retaining, recalling and retrieving knowledge learnt.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37C37E-521D-4070-8BD2-41646CDBBA5C}"/>
              </a:ext>
            </a:extLst>
          </p:cNvPr>
          <p:cNvSpPr/>
          <p:nvPr/>
        </p:nvSpPr>
        <p:spPr>
          <a:xfrm>
            <a:off x="803769" y="1087004"/>
            <a:ext cx="4670170" cy="2543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38" dirty="0"/>
              <a:t>Seneca </a:t>
            </a:r>
            <a:r>
              <a:rPr lang="en-GB" sz="1138" dirty="0">
                <a:hlinkClick r:id="rId10"/>
              </a:rPr>
              <a:t>https://www.senecalearning.com/</a:t>
            </a:r>
            <a:r>
              <a:rPr lang="en-GB" sz="1138" dirty="0"/>
              <a:t> a fantastic free resource for students to practice and retrieve their knowledge</a:t>
            </a:r>
          </a:p>
          <a:p>
            <a:endParaRPr lang="en-GB" sz="1138" dirty="0"/>
          </a:p>
          <a:p>
            <a:r>
              <a:rPr lang="en-GB" sz="1138" dirty="0"/>
              <a:t>BBC Bitesize </a:t>
            </a:r>
            <a:r>
              <a:rPr lang="en-GB" sz="1138" dirty="0">
                <a:hlinkClick r:id="rId11"/>
              </a:rPr>
              <a:t>https://www.bbc.co.uk/bitesize/subjects/zk26n39</a:t>
            </a:r>
            <a:r>
              <a:rPr lang="en-GB" sz="1138" dirty="0"/>
              <a:t>  has </a:t>
            </a:r>
            <a:r>
              <a:rPr lang="en-GB" altLang="en-US" sz="1138" dirty="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lots of really useful subject and exam board revision</a:t>
            </a:r>
          </a:p>
          <a:p>
            <a:endParaRPr lang="en-GB" sz="1138" dirty="0"/>
          </a:p>
          <a:p>
            <a:r>
              <a:rPr lang="en-GB" sz="1138" dirty="0"/>
              <a:t>Show My Homework </a:t>
            </a:r>
            <a:r>
              <a:rPr lang="en-GB" sz="1138" dirty="0">
                <a:hlinkClick r:id="rId12"/>
              </a:rPr>
              <a:t>https://www.showmyhomework.co.uk/login</a:t>
            </a:r>
            <a:r>
              <a:rPr lang="en-GB" sz="1138" dirty="0"/>
              <a:t> </a:t>
            </a:r>
            <a:br>
              <a:rPr lang="en-GB" sz="1138" dirty="0"/>
            </a:br>
            <a:r>
              <a:rPr lang="en-GB" sz="1138" dirty="0"/>
              <a:t>will be used for all homework tasks.</a:t>
            </a:r>
          </a:p>
          <a:p>
            <a:endParaRPr lang="en-GB" sz="1138" dirty="0"/>
          </a:p>
          <a:p>
            <a:r>
              <a:rPr lang="en-GB" sz="1138" dirty="0"/>
              <a:t>YouTube has a wealth of resources, such as this playlist for Secondary History from BBC Teach </a:t>
            </a:r>
            <a:r>
              <a:rPr lang="en-GB" sz="1138" dirty="0">
                <a:hlinkClick r:id="rId13"/>
              </a:rPr>
              <a:t>https://www.youtube.com/playlist?list=PLcvEcrsF_9zI2dNGU9uUOWo9tenQi93UG</a:t>
            </a:r>
            <a:r>
              <a:rPr lang="en-GB" sz="1138" dirty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56481" y="2339846"/>
            <a:ext cx="1207465" cy="13718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78E05FC-E064-4280-9878-F7E901B67E9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8177" y="817573"/>
            <a:ext cx="1149236" cy="14455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7CC6EA-2F33-4439-8339-8C9147CF16B9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b="15547"/>
          <a:stretch/>
        </p:blipFill>
        <p:spPr>
          <a:xfrm>
            <a:off x="6258178" y="2339846"/>
            <a:ext cx="1149236" cy="13718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B37ACA-EF6D-4173-8FD7-0F984797258E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16418"/>
          <a:stretch/>
        </p:blipFill>
        <p:spPr>
          <a:xfrm>
            <a:off x="7556481" y="817573"/>
            <a:ext cx="1219320" cy="144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09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plate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FFFFCC"/>
      </a:accent1>
      <a:accent2>
        <a:srgbClr val="CCFFCC"/>
      </a:accent2>
      <a:accent3>
        <a:srgbClr val="CCECFF"/>
      </a:accent3>
      <a:accent4>
        <a:srgbClr val="FFDBB7"/>
      </a:accent4>
      <a:accent5>
        <a:srgbClr val="CCCCFF"/>
      </a:accent5>
      <a:accent6>
        <a:srgbClr val="E6E7E5"/>
      </a:accent6>
      <a:hlink>
        <a:srgbClr val="023160"/>
      </a:hlink>
      <a:folHlink>
        <a:srgbClr val="02316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Template" id="{0C436E31-3B6D-458B-880F-B9508A4E8D2F}" vid="{6E0F1D72-D947-42BC-A17C-C34DB52FDA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 Template</Template>
  <TotalTime>900</TotalTime>
  <Words>825</Words>
  <Application>Microsoft Office PowerPoint</Application>
  <PresentationFormat>A4 Paper (210x297 mm)</PresentationFormat>
  <Paragraphs>107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Josie Luff</dc:creator>
  <cp:lastModifiedBy>Alison Banner</cp:lastModifiedBy>
  <cp:revision>83</cp:revision>
  <cp:lastPrinted>2022-03-01T13:58:34Z</cp:lastPrinted>
  <dcterms:created xsi:type="dcterms:W3CDTF">2019-09-21T06:16:16Z</dcterms:created>
  <dcterms:modified xsi:type="dcterms:W3CDTF">2022-09-18T14:09:49Z</dcterms:modified>
</cp:coreProperties>
</file>